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comments/comment1.xml" ContentType="application/vnd.openxmlformats-officedocument.presentationml.comment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09" r:id="rId13"/>
    <p:sldId id="310" r:id="rId14"/>
    <p:sldId id="303" r:id="rId15"/>
    <p:sldId id="285" r:id="rId16"/>
    <p:sldId id="311" r:id="rId17"/>
    <p:sldId id="296" r:id="rId18"/>
    <p:sldId id="304" r:id="rId19"/>
    <p:sldId id="288" r:id="rId20"/>
    <p:sldId id="289" r:id="rId21"/>
    <p:sldId id="324" r:id="rId22"/>
  </p:sldIdLst>
  <p:sldSz cx="8961438" cy="6721475"/>
  <p:notesSz cx="6881813" cy="92964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37" userDrawn="1">
          <p15:clr>
            <a:srgbClr val="A4A3A4"/>
          </p15:clr>
        </p15:guide>
        <p15:guide id="2" pos="117" userDrawn="1">
          <p15:clr>
            <a:srgbClr val="A4A3A4"/>
          </p15:clr>
        </p15:guide>
        <p15:guide id="3" pos="5511" userDrawn="1">
          <p15:clr>
            <a:srgbClr val="A4A3A4"/>
          </p15:clr>
        </p15:guide>
        <p15:guide id="4" pos="2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cca Desa" initials="BD" lastIdx="1" clrIdx="0">
    <p:extLst/>
  </p:cmAuthor>
  <p:cmAuthor id="2" name="Ryan Gensler" initials="RG" lastIdx="1" clrIdx="1">
    <p:extLst/>
  </p:cmAuthor>
  <p:cmAuthor id="3" name="Ryan Gensler" initials="RG [2]" lastIdx="1" clrIdx="2">
    <p:extLst/>
  </p:cmAuthor>
  <p:cmAuthor id="4" name="Ryan Gensler" initials="RG [3]" lastIdx="1" clrIdx="3">
    <p:extLst/>
  </p:cmAuthor>
  <p:cmAuthor id="5" name="Ryan Gensler" initials="RG [4]" lastIdx="1" clrIdx="4">
    <p:extLst/>
  </p:cmAuthor>
  <p:cmAuthor id="6" name="Ryan Gensler" initials="RG [5]" lastIdx="1" clrIdx="5">
    <p:extLst/>
  </p:cmAuthor>
  <p:cmAuthor id="7" name="Ryan Gensler" initials="RG [6]" lastIdx="1" clrIdx="6">
    <p:extLst/>
  </p:cmAuthor>
  <p:cmAuthor id="8" name="Ryan Gensler" initials="RG [7]" lastIdx="1" clrIdx="7">
    <p:extLst/>
  </p:cmAuthor>
  <p:cmAuthor id="9" name="Ryan Gensler" initials="RG [8]" lastIdx="1" clrIdx="8">
    <p:extLst/>
  </p:cmAuthor>
  <p:cmAuthor id="10" name="Ryan Gensler" initials="RG [9]" lastIdx="1" clrIdx="9">
    <p:extLst/>
  </p:cmAuthor>
  <p:cmAuthor id="11" name="Ryan Gensler" initials="RG [10]" lastIdx="1" clrIdx="10">
    <p:extLst/>
  </p:cmAuthor>
  <p:cmAuthor id="12" name="Ryan Gensler" initials="RG [11]" lastIdx="1" clrIdx="11">
    <p:extLst/>
  </p:cmAuthor>
  <p:cmAuthor id="13" name="Ryan Gensler" initials="RG [12]" lastIdx="1" clrIdx="12">
    <p:extLst/>
  </p:cmAuthor>
  <p:cmAuthor id="14" name="Ryan Gensler" initials="RG [13]" lastIdx="1" clrIdx="1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08080"/>
    <a:srgbClr val="0065CC"/>
    <a:srgbClr val="91AFFF"/>
    <a:srgbClr val="00296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13" autoAdjust="0"/>
    <p:restoredTop sz="50000" autoAdjust="0"/>
  </p:normalViewPr>
  <p:slideViewPr>
    <p:cSldViewPr snapToGrid="0" snapToObjects="1">
      <p:cViewPr>
        <p:scale>
          <a:sx n="95" d="100"/>
          <a:sy n="95" d="100"/>
        </p:scale>
        <p:origin x="-466" y="926"/>
      </p:cViewPr>
      <p:guideLst>
        <p:guide orient="horz" pos="2937"/>
        <p:guide pos="117"/>
        <p:guide pos="5511"/>
        <p:guide pos="2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3408" y="-11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7" dt="2016-03-28T07:57:29.915" idx="1">
    <p:pos x="10" y="10"/>
    <p:text>this looks much better....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0" dt="2016-03-28T08:33:59.038" idx="1">
    <p:pos x="10" y="10"/>
    <p:text>Do we need to add Skillful?</p:text>
    <p:extLst>
      <p:ext uri="{C676402C-5697-4E1C-873F-D02D1690AC5C}">
        <p15:threadingInfo xmlns:p15="http://schemas.microsoft.com/office/powerpoint/2012/main" timeZoneBias="3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7550" y="582613"/>
            <a:ext cx="5453063" cy="40909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7284" y="4995326"/>
            <a:ext cx="586444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141468" y="8928488"/>
            <a:ext cx="54594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687347" y="95892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F73AC-F32B-194F-9927-AD6972906D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98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2C2DEB-D949-4B45-BBCA-1A46194AA2CB}" type="slidenum">
              <a:rPr lang="en-US" sz="1200" smtClean="0"/>
              <a:pPr eaLnBrk="1" hangingPunct="1"/>
              <a:t>12</a:t>
            </a:fld>
            <a:endParaRPr lang="en-US" sz="1200" dirty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84" y="4995326"/>
            <a:ext cx="5864445" cy="246221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6550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15952" indent="-275366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01465" indent="-22029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42050" indent="-22029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82635" indent="-22029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423221" indent="-22029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63807" indent="-22029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304392" indent="-22029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744977" indent="-22029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2C2DEB-D949-4B45-BBCA-1A46194AA2CB}" type="slidenum">
              <a:rPr lang="en-US" sz="1200"/>
              <a:pPr eaLnBrk="1" hangingPunct="1"/>
              <a:t>18</a:t>
            </a:fld>
            <a:endParaRPr lang="en-US" sz="1200" dirty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7700" y="4995329"/>
            <a:ext cx="5974023" cy="246221"/>
          </a:xfrm>
          <a:noFill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67662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20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4.xml"/><Relationship Id="rId7" Type="http://schemas.openxmlformats.org/officeDocument/2006/relationships/image" Target="../media/image3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97027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9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baseline="0" noProof="0" dirty="0" smtClean="0">
                <a:latin typeface="+mn-lt"/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800" baseline="0" noProof="0" dirty="0" smtClean="0">
              <a:latin typeface="+mn-lt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05211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aseline="0" noProof="0" smtClean="0">
                <a:latin typeface="+mn-lt"/>
              </a:rPr>
              <a:t>Last Modified 3/26/2016 5:05 PM Mountain Standard Time</a:t>
            </a:r>
            <a:endParaRPr lang="en-US" sz="900" baseline="0" noProof="0" dirty="0" smtClean="0">
              <a:latin typeface="+mn-lt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44297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aseline="0" noProof="0" smtClean="0">
                <a:latin typeface="+mn-lt"/>
              </a:rPr>
              <a:t>Printed 3/15/2016 8:50 AM India Standard Time</a:t>
            </a:r>
            <a:endParaRPr lang="en-US" sz="900" baseline="0" noProof="0" dirty="0" smtClean="0">
              <a:latin typeface="+mn-lt"/>
            </a:endParaRPr>
          </a:p>
        </p:txBody>
      </p:sp>
      <p:grpSp>
        <p:nvGrpSpPr>
          <p:cNvPr id="2" name="Title Elements"/>
          <p:cNvGrpSpPr/>
          <p:nvPr userDrawn="1"/>
        </p:nvGrpSpPr>
        <p:grpSpPr>
          <a:xfrm>
            <a:off x="0" y="0"/>
            <a:ext cx="8958264" cy="6723063"/>
            <a:chOff x="0" y="0"/>
            <a:chExt cx="8958264" cy="6723063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2640013" y="4930775"/>
              <a:ext cx="4935538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aseline="0" noProof="0" dirty="0" smtClean="0">
                  <a:latin typeface="+mn-lt"/>
                </a:rPr>
                <a:t>Document type</a:t>
              </a: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640013" y="5199063"/>
              <a:ext cx="4935538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aseline="0" noProof="0" dirty="0" smtClean="0">
                  <a:latin typeface="+mn-lt"/>
                </a:rPr>
                <a:t>Date</a:t>
              </a:r>
            </a:p>
          </p:txBody>
        </p:sp>
        <p:sp>
          <p:nvSpPr>
            <p:cNvPr id="11" name="Disclaimer" hidden="1"/>
            <p:cNvSpPr>
              <a:spLocks noChangeArrowheads="1"/>
            </p:cNvSpPr>
            <p:nvPr/>
          </p:nvSpPr>
          <p:spPr bwMode="auto">
            <a:xfrm>
              <a:off x="2640013" y="5895975"/>
              <a:ext cx="51212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04863" eaLnBrk="0" hangingPunct="0"/>
              <a:r>
                <a:rPr lang="en-US" sz="800" baseline="0" noProof="0" dirty="0">
                  <a:latin typeface="+mn-lt"/>
                </a:rPr>
                <a:t>CONFIDENTIAL AND PROPRIETARY</a:t>
              </a:r>
            </a:p>
            <a:p>
              <a:pPr defTabSz="804863" eaLnBrk="0" hangingPunct="0"/>
              <a:r>
                <a:rPr lang="en-US" sz="800" baseline="0" noProof="0" dirty="0">
                  <a:latin typeface="+mn-lt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2238375"/>
              <a:ext cx="2193925" cy="4484688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noProof="0" dirty="0">
                <a:latin typeface="+mn-lt"/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2193925" cy="2238375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noProof="0" dirty="0">
                <a:latin typeface="+mn-lt"/>
              </a:endParaRP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TitleBottomBar"/>
          <p:cNvGrpSpPr>
            <a:grpSpLocks/>
          </p:cNvGrpSpPr>
          <p:nvPr/>
        </p:nvGrpSpPr>
        <p:grpSpPr bwMode="auto">
          <a:xfrm>
            <a:off x="2192338" y="6305550"/>
            <a:ext cx="6767512" cy="420688"/>
            <a:chOff x="1382" y="3969"/>
            <a:chExt cx="4263" cy="265"/>
          </a:xfrm>
        </p:grpSpPr>
        <p:sp>
          <p:nvSpPr>
            <p:cNvPr id="16" name="Rectangle 113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382" y="3969"/>
              <a:ext cx="4263" cy="265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0" noProof="0" dirty="0">
                <a:latin typeface="+mn-lt"/>
              </a:endParaRPr>
            </a:p>
          </p:txBody>
        </p:sp>
        <p:pic>
          <p:nvPicPr>
            <p:cNvPr id="17" name="Picture 119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" y="4059"/>
              <a:ext cx="1023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40013" y="2133600"/>
            <a:ext cx="4935537" cy="984885"/>
          </a:xfrm>
          <a:prstGeom prst="rect">
            <a:avLst/>
          </a:prstGeom>
        </p:spPr>
        <p:txBody>
          <a:bodyPr/>
          <a:lstStyle>
            <a:lvl1pPr>
              <a:defRPr sz="3200" b="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40013" y="3867150"/>
            <a:ext cx="4935537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400" baseline="0">
                <a:latin typeface="+mn-lt"/>
                <a:ea typeface="+mn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71838" y="6540899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800" smtClean="0">
                <a:solidFill>
                  <a:schemeClr val="accent1">
                    <a:lumMod val="25000"/>
                  </a:schemeClr>
                </a:solidFill>
              </a:rPr>
              <a:pPr lvl="0"/>
              <a:t>‹#›</a:t>
            </a:fld>
            <a:endParaRPr lang="en-US" sz="8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119063" y="230188"/>
            <a:ext cx="8618537" cy="492443"/>
          </a:xfrm>
        </p:spPr>
        <p:txBody>
          <a:bodyPr/>
          <a:lstStyle>
            <a:lvl1pPr>
              <a:defRPr sz="3200"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93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6530" y="6331188"/>
            <a:ext cx="1817184" cy="357856"/>
          </a:xfrm>
          <a:prstGeom prst="rect">
            <a:avLst/>
          </a:prstGeom>
        </p:spPr>
        <p:txBody>
          <a:bodyPr/>
          <a:lstStyle/>
          <a:p>
            <a:fld id="{528FC5F6-F338-4AE4-BB23-26385BCFC423}" type="datetimeFigureOut">
              <a:rPr lang="en-US" dirty="0"/>
              <a:t>8/3/2016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9442" y="6331188"/>
            <a:ext cx="3544887" cy="3578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77095" y="6331188"/>
            <a:ext cx="964373" cy="357856"/>
          </a:xfrm>
          <a:prstGeom prst="rect">
            <a:avLst/>
          </a:prstGeom>
        </p:spPr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7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" y="0"/>
            <a:ext cx="2977437" cy="6721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969557" y="0"/>
            <a:ext cx="47048" cy="6721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54" y="582527"/>
            <a:ext cx="2352377" cy="2240492"/>
          </a:xfrm>
        </p:spPr>
        <p:txBody>
          <a:bodyPr anchor="b">
            <a:normAutofit/>
          </a:bodyPr>
          <a:lstStyle>
            <a:lvl1pPr>
              <a:defRPr sz="2646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8566" y="716957"/>
            <a:ext cx="4771966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054" y="2867830"/>
            <a:ext cx="2352377" cy="331185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03">
                <a:solidFill>
                  <a:srgbClr val="FFFFFF"/>
                </a:solidFill>
              </a:defRPr>
            </a:lvl1pPr>
            <a:lvl2pPr marL="336042" indent="0">
              <a:buNone/>
              <a:defRPr sz="882"/>
            </a:lvl2pPr>
            <a:lvl3pPr marL="672084" indent="0">
              <a:buNone/>
              <a:defRPr sz="735"/>
            </a:lvl3pPr>
            <a:lvl4pPr marL="1008126" indent="0">
              <a:buNone/>
              <a:defRPr sz="662"/>
            </a:lvl4pPr>
            <a:lvl5pPr marL="1344168" indent="0">
              <a:buNone/>
              <a:defRPr sz="662"/>
            </a:lvl5pPr>
            <a:lvl6pPr marL="1680210" indent="0">
              <a:buNone/>
              <a:defRPr sz="662"/>
            </a:lvl6pPr>
            <a:lvl7pPr marL="2016252" indent="0">
              <a:buNone/>
              <a:defRPr sz="662"/>
            </a:lvl7pPr>
            <a:lvl8pPr marL="2352294" indent="0">
              <a:buNone/>
              <a:defRPr sz="662"/>
            </a:lvl8pPr>
            <a:lvl9pPr marL="2688336" indent="0">
              <a:buNone/>
              <a:defRPr sz="66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164" y="6331188"/>
            <a:ext cx="1924673" cy="35785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8/3/2016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28566" y="6331188"/>
            <a:ext cx="3416548" cy="35785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77095" y="6331188"/>
            <a:ext cx="964373" cy="357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9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854399"/>
            <a:ext cx="8959104" cy="18670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817229"/>
            <a:ext cx="8959104" cy="62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29" y="4973892"/>
            <a:ext cx="7433513" cy="806577"/>
          </a:xfrm>
        </p:spPr>
        <p:txBody>
          <a:bodyPr lIns="91440" tIns="0" rIns="91440" bIns="0" anchor="b">
            <a:noAutofit/>
          </a:bodyPr>
          <a:lstStyle>
            <a:lvl1pPr>
              <a:defRPr sz="2646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" y="0"/>
            <a:ext cx="8961427" cy="823623"/>
          </a:xfrm>
          <a:solidFill>
            <a:schemeClr val="accent3"/>
          </a:solidFill>
        </p:spPr>
        <p:txBody>
          <a:bodyPr lIns="457200" tIns="457200" anchor="t"/>
          <a:lstStyle>
            <a:lvl1pPr marL="0" indent="0">
              <a:buNone/>
              <a:defRPr sz="2352">
                <a:solidFill>
                  <a:schemeClr val="bg1"/>
                </a:solidFill>
              </a:defRPr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529" y="5789429"/>
            <a:ext cx="7433513" cy="582528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41"/>
              </a:spcAft>
              <a:buNone/>
              <a:defRPr sz="1103">
                <a:solidFill>
                  <a:srgbClr val="FFFFFF"/>
                </a:solidFill>
              </a:defRPr>
            </a:lvl1pPr>
            <a:lvl2pPr marL="336042" indent="0">
              <a:buNone/>
              <a:defRPr sz="882"/>
            </a:lvl2pPr>
            <a:lvl3pPr marL="672084" indent="0">
              <a:buNone/>
              <a:defRPr sz="735"/>
            </a:lvl3pPr>
            <a:lvl4pPr marL="1008126" indent="0">
              <a:buNone/>
              <a:defRPr sz="662"/>
            </a:lvl4pPr>
            <a:lvl5pPr marL="1344168" indent="0">
              <a:buNone/>
              <a:defRPr sz="662"/>
            </a:lvl5pPr>
            <a:lvl6pPr marL="1680210" indent="0">
              <a:buNone/>
              <a:defRPr sz="662"/>
            </a:lvl6pPr>
            <a:lvl7pPr marL="2016252" indent="0">
              <a:buNone/>
              <a:defRPr sz="662"/>
            </a:lvl7pPr>
            <a:lvl8pPr marL="2352294" indent="0">
              <a:buNone/>
              <a:defRPr sz="662"/>
            </a:lvl8pPr>
            <a:lvl9pPr marL="2688336" indent="0">
              <a:buNone/>
              <a:defRPr sz="66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6530" y="6331188"/>
            <a:ext cx="1817184" cy="357856"/>
          </a:xfrm>
          <a:prstGeom prst="rect">
            <a:avLst/>
          </a:prstGeom>
        </p:spPr>
        <p:txBody>
          <a:bodyPr/>
          <a:lstStyle/>
          <a:p>
            <a:fld id="{C9CAD897-D46E-4AD2-BD9B-49DD3E640873}" type="datetimeFigureOut">
              <a:rPr lang="en-US" dirty="0"/>
              <a:t>8/3/2016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09442" y="6331188"/>
            <a:ext cx="3544887" cy="3578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77095" y="6331188"/>
            <a:ext cx="964373" cy="357856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49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4" y="6273377"/>
            <a:ext cx="8959104" cy="448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208216"/>
            <a:ext cx="8959104" cy="62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6530" y="6331188"/>
            <a:ext cx="1817184" cy="357856"/>
          </a:xfrm>
          <a:prstGeom prst="rect">
            <a:avLst/>
          </a:prstGeom>
        </p:spPr>
        <p:txBody>
          <a:bodyPr/>
          <a:lstStyle/>
          <a:p>
            <a:fld id="{4D94136C-8742-45B2-AF27-D93DF72833A9}" type="datetimeFigureOut">
              <a:rPr lang="en-US" dirty="0"/>
              <a:t>8/3/2016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09442" y="6331188"/>
            <a:ext cx="3544887" cy="357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77095" y="6331188"/>
            <a:ext cx="964373" cy="357856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8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5485043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6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/>
            <a:endParaRPr lang="en-US" sz="800" baseline="0" noProof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58750" y="157764"/>
            <a:ext cx="8578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1190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119062" y="531813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 dirty="0" smtClean="0">
                <a:solidFill>
                  <a:srgbClr val="808080"/>
                </a:solidFill>
                <a:latin typeface="+mn-lt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/>
        </p:nvGrpSpPr>
        <p:grpSpPr bwMode="auto">
          <a:xfrm>
            <a:off x="119063" y="6080125"/>
            <a:ext cx="8548687" cy="508000"/>
            <a:chOff x="75" y="3830"/>
            <a:chExt cx="5385" cy="320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baseline="0" noProof="0" dirty="0" smtClean="0">
                  <a:latin typeface="+mn-lt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</a:pPr>
              <a:r>
                <a:rPr lang="en-US" sz="1000" baseline="0" noProof="0" dirty="0">
                  <a:solidFill>
                    <a:schemeClr val="tx1"/>
                  </a:solidFill>
                  <a:latin typeface="+mn-lt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baseline="0" noProof="0" dirty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564" y="1951380"/>
            <a:ext cx="4302125" cy="123110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lang="en-US" sz="2800" b="0" baseline="0" noProof="0" dirty="0" smtClean="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6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tags" Target="../tags/tag33.xml"/><Relationship Id="rId39" Type="http://schemas.openxmlformats.org/officeDocument/2006/relationships/oleObject" Target="../embeddings/oleObject4.bin"/><Relationship Id="rId3" Type="http://schemas.openxmlformats.org/officeDocument/2006/relationships/tags" Target="../tags/tag10.xml"/><Relationship Id="rId21" Type="http://schemas.openxmlformats.org/officeDocument/2006/relationships/tags" Target="../tags/tag28.xml"/><Relationship Id="rId34" Type="http://schemas.openxmlformats.org/officeDocument/2006/relationships/tags" Target="../tags/tag41.xml"/><Relationship Id="rId42" Type="http://schemas.openxmlformats.org/officeDocument/2006/relationships/image" Target="../media/image20.emf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tags" Target="../tags/tag32.xml"/><Relationship Id="rId33" Type="http://schemas.openxmlformats.org/officeDocument/2006/relationships/tags" Target="../tags/tag40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22.emf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29" Type="http://schemas.openxmlformats.org/officeDocument/2006/relationships/tags" Target="../tags/tag36.xml"/><Relationship Id="rId41" Type="http://schemas.openxmlformats.org/officeDocument/2006/relationships/oleObject" Target="../embeddings/oleObject5.bin"/><Relationship Id="rId1" Type="http://schemas.openxmlformats.org/officeDocument/2006/relationships/vmlDrawing" Target="../drawings/vmlDrawing4.v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tags" Target="../tags/tag31.xml"/><Relationship Id="rId32" Type="http://schemas.openxmlformats.org/officeDocument/2006/relationships/tags" Target="../tags/tag39.xml"/><Relationship Id="rId37" Type="http://schemas.openxmlformats.org/officeDocument/2006/relationships/tags" Target="../tags/tag44.xml"/><Relationship Id="rId40" Type="http://schemas.openxmlformats.org/officeDocument/2006/relationships/image" Target="../media/image19.emf"/><Relationship Id="rId45" Type="http://schemas.openxmlformats.org/officeDocument/2006/relationships/oleObject" Target="../embeddings/oleObject7.bin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28" Type="http://schemas.openxmlformats.org/officeDocument/2006/relationships/tags" Target="../tags/tag35.xml"/><Relationship Id="rId36" Type="http://schemas.openxmlformats.org/officeDocument/2006/relationships/tags" Target="../tags/tag43.xml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31" Type="http://schemas.openxmlformats.org/officeDocument/2006/relationships/tags" Target="../tags/tag38.xml"/><Relationship Id="rId44" Type="http://schemas.openxmlformats.org/officeDocument/2006/relationships/image" Target="../media/image21.emf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tags" Target="../tags/tag29.xml"/><Relationship Id="rId27" Type="http://schemas.openxmlformats.org/officeDocument/2006/relationships/tags" Target="../tags/tag34.xml"/><Relationship Id="rId30" Type="http://schemas.openxmlformats.org/officeDocument/2006/relationships/tags" Target="../tags/tag37.xml"/><Relationship Id="rId35" Type="http://schemas.openxmlformats.org/officeDocument/2006/relationships/tags" Target="../tags/tag42.xml"/><Relationship Id="rId43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6.xml"/><Relationship Id="rId21" Type="http://schemas.openxmlformats.org/officeDocument/2006/relationships/comments" Target="../comments/comment1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image" Target="../media/image23.emf"/><Relationship Id="rId1" Type="http://schemas.openxmlformats.org/officeDocument/2006/relationships/vmlDrawing" Target="../drawings/vmlDrawing5.v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10" Type="http://schemas.openxmlformats.org/officeDocument/2006/relationships/tags" Target="../tags/tag53.xml"/><Relationship Id="rId19" Type="http://schemas.openxmlformats.org/officeDocument/2006/relationships/oleObject" Target="../embeddings/oleObject8.bin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3" Type="http://schemas.openxmlformats.org/officeDocument/2006/relationships/tags" Target="../tags/tag62.xml"/><Relationship Id="rId21" Type="http://schemas.openxmlformats.org/officeDocument/2006/relationships/image" Target="../media/image24.emf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6.v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10" Type="http://schemas.openxmlformats.org/officeDocument/2006/relationships/tags" Target="../tags/tag69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tags" Target="../tags/tag81.xml"/><Relationship Id="rId21" Type="http://schemas.openxmlformats.org/officeDocument/2006/relationships/image" Target="../media/image39.jpeg"/><Relationship Id="rId7" Type="http://schemas.openxmlformats.org/officeDocument/2006/relationships/image" Target="../media/image25.emf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tags" Target="../tags/tag80.xml"/><Relationship Id="rId16" Type="http://schemas.openxmlformats.org/officeDocument/2006/relationships/image" Target="../media/image34.tiff"/><Relationship Id="rId20" Type="http://schemas.openxmlformats.org/officeDocument/2006/relationships/image" Target="../media/image38.png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9.pn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33.jpeg"/><Relationship Id="rId23" Type="http://schemas.openxmlformats.org/officeDocument/2006/relationships/comments" Target="../comments/comment2.xml"/><Relationship Id="rId10" Type="http://schemas.openxmlformats.org/officeDocument/2006/relationships/image" Target="../media/image28.png"/><Relationship Id="rId19" Type="http://schemas.openxmlformats.org/officeDocument/2006/relationships/image" Target="../media/image37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tiff"/><Relationship Id="rId3" Type="http://schemas.openxmlformats.org/officeDocument/2006/relationships/tags" Target="../tags/tag83.xml"/><Relationship Id="rId21" Type="http://schemas.openxmlformats.org/officeDocument/2006/relationships/image" Target="../media/image55.gif"/><Relationship Id="rId7" Type="http://schemas.openxmlformats.org/officeDocument/2006/relationships/image" Target="../media/image41.emf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2" Type="http://schemas.openxmlformats.org/officeDocument/2006/relationships/tags" Target="../tags/tag82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36.pn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11" Type="http://schemas.openxmlformats.org/officeDocument/2006/relationships/image" Target="../media/image45.png"/><Relationship Id="rId24" Type="http://schemas.openxmlformats.org/officeDocument/2006/relationships/image" Target="../media/image58.jpeg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49.png"/><Relationship Id="rId23" Type="http://schemas.openxmlformats.org/officeDocument/2006/relationships/image" Target="../media/image57.tiff"/><Relationship Id="rId28" Type="http://schemas.openxmlformats.org/officeDocument/2006/relationships/image" Target="../media/image62.tiff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3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jpg"/><Relationship Id="rId27" Type="http://schemas.openxmlformats.org/officeDocument/2006/relationships/image" Target="../media/image61.tiff"/><Relationship Id="rId30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asic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530" y="3003438"/>
            <a:ext cx="7393186" cy="1015964"/>
          </a:xfrm>
        </p:spPr>
        <p:txBody>
          <a:bodyPr>
            <a:normAutofit fontScale="90000"/>
          </a:bodyPr>
          <a:lstStyle/>
          <a:p>
            <a:r>
              <a:rPr lang="en-US" sz="5072" dirty="0"/>
              <a:t>Swiss Apprenticeship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4380" y="3803958"/>
            <a:ext cx="4935537" cy="215444"/>
          </a:xfrm>
        </p:spPr>
        <p:txBody>
          <a:bodyPr/>
          <a:lstStyle/>
          <a:p>
            <a:r>
              <a:rPr lang="en-US" dirty="0" smtClean="0"/>
              <a:t>An Employer Driven System of Education &amp; Training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801" y="605907"/>
            <a:ext cx="6926200" cy="23975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06256" y="5678905"/>
            <a:ext cx="9309005" cy="115503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970" y="4132410"/>
            <a:ext cx="3128306" cy="13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7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2588" y="838200"/>
            <a:ext cx="8578850" cy="431800"/>
          </a:xfrm>
        </p:spPr>
        <p:txBody>
          <a:bodyPr/>
          <a:lstStyle/>
          <a:p>
            <a:r>
              <a:rPr lang="en-US" dirty="0" smtClean="0"/>
              <a:t>Business ROI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61510" y="1566027"/>
            <a:ext cx="7898039" cy="4078287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</a:t>
            </a:r>
            <a:r>
              <a:rPr lang="en-US" sz="1764" dirty="0"/>
              <a:t>Savings on recruiting </a:t>
            </a:r>
            <a:r>
              <a:rPr lang="en-US" sz="1764" dirty="0" smtClean="0"/>
              <a:t>costs</a:t>
            </a:r>
          </a:p>
          <a:p>
            <a:endParaRPr lang="en-US" sz="1764" dirty="0"/>
          </a:p>
          <a:p>
            <a:pPr>
              <a:buFont typeface="Arial" charset="0"/>
              <a:buChar char="•"/>
            </a:pPr>
            <a:r>
              <a:rPr lang="en-US" sz="1764" dirty="0"/>
              <a:t> Training to industry standards = savings on retraining = higher </a:t>
            </a:r>
            <a:r>
              <a:rPr lang="en-US" sz="1764" dirty="0" smtClean="0"/>
              <a:t>productivity</a:t>
            </a:r>
          </a:p>
          <a:p>
            <a:endParaRPr lang="en-US" sz="1764" dirty="0"/>
          </a:p>
          <a:p>
            <a:pPr>
              <a:buFont typeface="Arial" charset="0"/>
              <a:buChar char="•"/>
            </a:pPr>
            <a:r>
              <a:rPr lang="en-US" sz="1764" dirty="0"/>
              <a:t> Loyalty to company. Typically 30% stay with training company (or return after college</a:t>
            </a:r>
            <a:r>
              <a:rPr lang="en-US" sz="1764" dirty="0" smtClean="0"/>
              <a:t>)</a:t>
            </a:r>
          </a:p>
          <a:p>
            <a:endParaRPr lang="en-US" sz="1764" dirty="0"/>
          </a:p>
          <a:p>
            <a:pPr>
              <a:buFont typeface="Arial" charset="0"/>
              <a:buChar char="•"/>
            </a:pPr>
            <a:r>
              <a:rPr lang="en-US" sz="1764" dirty="0"/>
              <a:t> Sustainable learning model through paid </a:t>
            </a:r>
            <a:r>
              <a:rPr lang="en-US" sz="1764" dirty="0" smtClean="0"/>
              <a:t>internships</a:t>
            </a:r>
          </a:p>
          <a:p>
            <a:endParaRPr lang="en-US" sz="1764" dirty="0"/>
          </a:p>
          <a:p>
            <a:pPr>
              <a:buFont typeface="Arial" charset="0"/>
              <a:buChar char="•"/>
            </a:pPr>
            <a:r>
              <a:rPr lang="en-US" sz="1764" dirty="0"/>
              <a:t>Aligned supply and demand of skilled workforce = number of apprenticeships dependent on market </a:t>
            </a:r>
            <a:r>
              <a:rPr lang="en-US" sz="1764" dirty="0" smtClean="0"/>
              <a:t>demand</a:t>
            </a:r>
          </a:p>
          <a:p>
            <a:endParaRPr lang="en-US" sz="1764" dirty="0"/>
          </a:p>
          <a:p>
            <a:pPr>
              <a:buFont typeface="Arial" charset="0"/>
              <a:buChar char="•"/>
            </a:pPr>
            <a:r>
              <a:rPr lang="en-US" sz="1764" dirty="0"/>
              <a:t> </a:t>
            </a:r>
            <a:r>
              <a:rPr lang="en-US" sz="1764" dirty="0" smtClean="0"/>
              <a:t>&lt;4% </a:t>
            </a:r>
            <a:r>
              <a:rPr lang="en-US" sz="1764" dirty="0"/>
              <a:t>youth unemployment </a:t>
            </a:r>
            <a:r>
              <a:rPr lang="en-US" sz="1764" dirty="0" smtClean="0"/>
              <a:t>rate</a:t>
            </a:r>
          </a:p>
          <a:p>
            <a:endParaRPr lang="en-US" sz="1764" dirty="0"/>
          </a:p>
          <a:p>
            <a:pPr>
              <a:buFont typeface="Arial" charset="0"/>
              <a:buChar char="•"/>
            </a:pPr>
            <a:r>
              <a:rPr lang="en-US" sz="1764" dirty="0"/>
              <a:t>Costs: depending on industry can be $20,000- $100,000 per apprentice for coaches, curriculum and </a:t>
            </a:r>
            <a:r>
              <a:rPr lang="en-US" sz="1764" dirty="0" smtClean="0"/>
              <a:t>material/equipment</a:t>
            </a:r>
          </a:p>
          <a:p>
            <a:endParaRPr lang="en-US" sz="1764" dirty="0"/>
          </a:p>
          <a:p>
            <a:pPr>
              <a:buFont typeface="Arial" charset="0"/>
              <a:buChar char="•"/>
            </a:pPr>
            <a:r>
              <a:rPr lang="en-US" sz="1764" dirty="0"/>
              <a:t>Canton pays for classroom training (secondary and upper-secondary school)</a:t>
            </a: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5783" y="781425"/>
            <a:ext cx="4039195" cy="409896"/>
          </a:xfrm>
          <a:prstGeom prst="rect">
            <a:avLst/>
          </a:prstGeom>
        </p:spPr>
        <p:txBody>
          <a:bodyPr vert="horz" lIns="67211" tIns="33605" rIns="67211" bIns="33605" rtlCol="0" anchor="b">
            <a:normAutofit fontScale="8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28" dirty="0"/>
              <a:t>The Business Case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1053" y="1418097"/>
            <a:ext cx="8746736" cy="1168623"/>
          </a:xfrm>
          <a:prstGeom prst="rect">
            <a:avLst/>
          </a:prstGeom>
        </p:spPr>
        <p:txBody>
          <a:bodyPr numCol="2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76" dirty="0"/>
              <a:t>Prof. Stefan </a:t>
            </a:r>
            <a:r>
              <a:rPr lang="en-US" sz="1176" dirty="0" err="1"/>
              <a:t>Wolter</a:t>
            </a:r>
            <a:r>
              <a:rPr lang="en-US" sz="1176" dirty="0"/>
              <a:t> of the University of Bern was able to prove a positive Return on Investment for businesses that host apprenticeships structured appropriately:</a:t>
            </a:r>
          </a:p>
          <a:p>
            <a:pPr marL="210026" indent="-210026">
              <a:buFont typeface="Arial" charset="0"/>
              <a:buChar char="•"/>
            </a:pPr>
            <a:r>
              <a:rPr lang="en-US" sz="1176" dirty="0"/>
              <a:t>Two variables: time and wage</a:t>
            </a:r>
          </a:p>
          <a:p>
            <a:pPr marL="210026" indent="-210026">
              <a:buFont typeface="Arial" charset="0"/>
              <a:buChar char="•"/>
            </a:pPr>
            <a:r>
              <a:rPr lang="en-US" sz="1176" dirty="0"/>
              <a:t>The initial years are always an investment in training, not typically productive</a:t>
            </a:r>
          </a:p>
          <a:p>
            <a:pPr marL="210026" indent="-210026">
              <a:buFont typeface="Arial" charset="0"/>
              <a:buChar char="•"/>
            </a:pPr>
            <a:endParaRPr lang="en-US" sz="1176" dirty="0"/>
          </a:p>
          <a:p>
            <a:endParaRPr lang="en-US" sz="1176" dirty="0"/>
          </a:p>
          <a:p>
            <a:pPr marL="210026" indent="-210026">
              <a:buFont typeface="Arial" charset="0"/>
              <a:buChar char="•"/>
            </a:pPr>
            <a:r>
              <a:rPr lang="en-US" sz="1176" dirty="0"/>
              <a:t>The last half of the apprenticeship should be more productive than the training wage being paid to offset the initial cost</a:t>
            </a:r>
          </a:p>
          <a:p>
            <a:pPr marL="210026" indent="-210026">
              <a:buFont typeface="Arial" charset="0"/>
              <a:buChar char="•"/>
            </a:pPr>
            <a:r>
              <a:rPr lang="en-US" sz="1176" dirty="0"/>
              <a:t>Most companies experience a net zero training cost, or even increased profitability</a:t>
            </a:r>
          </a:p>
          <a:p>
            <a:pPr marL="210026" indent="-210026">
              <a:buFont typeface="Arial" charset="0"/>
              <a:buChar char="•"/>
            </a:pPr>
            <a:r>
              <a:rPr lang="en-US" sz="1176" dirty="0"/>
              <a:t>Other benefits:</a:t>
            </a:r>
          </a:p>
          <a:p>
            <a:pPr marL="546068" lvl="1" indent="-210026">
              <a:buFont typeface="Arial" charset="0"/>
              <a:buChar char="•"/>
            </a:pPr>
            <a:r>
              <a:rPr lang="en-US" sz="1029" dirty="0"/>
              <a:t>reduced turn-over</a:t>
            </a:r>
          </a:p>
          <a:p>
            <a:pPr marL="546068" lvl="1" indent="-210026">
              <a:buFont typeface="Arial" charset="0"/>
              <a:buChar char="•"/>
            </a:pPr>
            <a:r>
              <a:rPr lang="en-US" sz="1029" dirty="0"/>
              <a:t>increased loyalty</a:t>
            </a:r>
          </a:p>
          <a:p>
            <a:pPr marL="546068" lvl="1" indent="-210026">
              <a:buFont typeface="Arial" charset="0"/>
              <a:buChar char="•"/>
            </a:pPr>
            <a:r>
              <a:rPr lang="en-US" sz="1029" dirty="0"/>
              <a:t>increased innovation and productivity</a:t>
            </a:r>
          </a:p>
          <a:p>
            <a:pPr marL="546068" lvl="1" indent="-210026">
              <a:buFont typeface="Arial" charset="0"/>
              <a:buChar char="•"/>
            </a:pPr>
            <a:r>
              <a:rPr lang="en-US" sz="1029" dirty="0"/>
              <a:t>enhanced team atmosphere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2018" y="3040272"/>
            <a:ext cx="8307767" cy="2959141"/>
            <a:chOff x="0" y="0"/>
            <a:chExt cx="10974732" cy="463673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68536" cy="4636735"/>
            </a:xfrm>
            <a:prstGeom prst="rect">
              <a:avLst/>
            </a:prstGeom>
            <a:ln>
              <a:solidFill>
                <a:srgbClr val="44546A"/>
              </a:solidFill>
            </a:ln>
          </p:spPr>
        </p:pic>
        <p:cxnSp>
          <p:nvCxnSpPr>
            <p:cNvPr id="8" name="Straight Arrow Connector 7"/>
            <p:cNvCxnSpPr/>
            <p:nvPr/>
          </p:nvCxnSpPr>
          <p:spPr>
            <a:xfrm flipH="1">
              <a:off x="5842448" y="1316423"/>
              <a:ext cx="890553" cy="351046"/>
            </a:xfrm>
            <a:prstGeom prst="straightConnector1">
              <a:avLst/>
            </a:prstGeom>
            <a:ln>
              <a:solidFill>
                <a:srgbClr val="44546A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6260679" y="437702"/>
              <a:ext cx="4337880" cy="2461786"/>
            </a:xfrm>
            <a:prstGeom prst="rect">
              <a:avLst/>
            </a:prstGeom>
          </p:spPr>
          <p:txBody>
            <a:bodyPr vert="horz" lIns="67211" tIns="33605" rIns="67211" bIns="33605" rtlCol="0" anchor="ctr">
              <a:noAutofit/>
            </a:bodyPr>
            <a:lstStyle/>
            <a:p>
              <a:pPr marL="546068" indent="-210026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029" dirty="0">
                  <a:solidFill>
                    <a:srgbClr val="000000"/>
                  </a:solidFill>
                  <a:ea typeface="ＭＳ 明朝" charset="-128"/>
                  <a:cs typeface="Times New Roman" charset="0"/>
                </a:rPr>
                <a:t>Wage and time are the variables in this model, when structured appropriately, </a:t>
              </a:r>
              <a:endParaRPr lang="en-US" sz="1764" dirty="0">
                <a:latin typeface="Cambria" charset="0"/>
                <a:ea typeface="ＭＳ 明朝" charset="-128"/>
                <a:cs typeface="Times New Roman" charset="0"/>
              </a:endParaRPr>
            </a:p>
            <a:p>
              <a:pPr marL="546068" indent="-210026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029" dirty="0">
                  <a:solidFill>
                    <a:srgbClr val="000000"/>
                  </a:solidFill>
                  <a:ea typeface="ＭＳ 明朝" charset="-128"/>
                  <a:cs typeface="Times New Roman" charset="0"/>
                </a:rPr>
                <a:t>There is an ROI to industry because apprentices perform productive work as they become increasingly skilled</a:t>
              </a:r>
              <a:endParaRPr lang="en-US" sz="1764" dirty="0">
                <a:latin typeface="Cambria" charset="0"/>
                <a:ea typeface="ＭＳ 明朝" charset="-128"/>
                <a:cs typeface="Times New Roman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2448" y="2987631"/>
              <a:ext cx="5132284" cy="1517719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9834006" y="3080939"/>
              <a:ext cx="712519" cy="5723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176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7196650" y="4385679"/>
            <a:ext cx="504081" cy="505031"/>
          </a:xfrm>
          <a:prstGeom prst="straightConnector1">
            <a:avLst/>
          </a:prstGeom>
          <a:ln>
            <a:solidFill>
              <a:srgbClr val="44546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54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8" name="think-cell Slide" r:id="rId8" imgW="353" imgH="353" progId="TCLayout.ActiveDocument.1">
                  <p:embed/>
                </p:oleObj>
              </mc:Choice>
              <mc:Fallback>
                <p:oleObj name="think-cell Slide" r:id="rId8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633" y="230188"/>
            <a:ext cx="8518967" cy="3693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BASIC</a:t>
            </a:r>
            <a:r>
              <a:rPr lang="en-US" sz="2400" dirty="0" smtClean="0"/>
              <a:t>: Adapting the Model for Colorado</a:t>
            </a:r>
            <a:endParaRPr lang="en-US" sz="2400" dirty="0"/>
          </a:p>
        </p:txBody>
      </p:sp>
      <p:sp>
        <p:nvSpPr>
          <p:cNvPr id="6" name="Rectangle 5"/>
          <p:cNvSpPr txBox="1"/>
          <p:nvPr>
            <p:custDataLst>
              <p:tags r:id="rId3"/>
            </p:custDataLst>
          </p:nvPr>
        </p:nvSpPr>
        <p:spPr>
          <a:xfrm>
            <a:off x="218633" y="695517"/>
            <a:ext cx="8480356" cy="563944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2" name="Rectangle 2"/>
          <p:cNvSpPr txBox="1">
            <a:spLocks/>
          </p:cNvSpPr>
          <p:nvPr/>
        </p:nvSpPr>
        <p:spPr>
          <a:xfrm>
            <a:off x="2121299" y="918471"/>
            <a:ext cx="6440348" cy="1595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25000"/>
              </a:spcBef>
            </a:pPr>
            <a:r>
              <a:rPr lang="en-US" sz="1200" dirty="0"/>
              <a:t>Colorado’s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b="1" dirty="0">
                <a:solidFill>
                  <a:schemeClr val="tx2"/>
                </a:solidFill>
              </a:rPr>
              <a:t>businesses face an ongoing shortage of skilled workers, making it difficult to identify, hire, and train the talent they need</a:t>
            </a:r>
          </a:p>
          <a:p>
            <a:pPr lvl="2">
              <a:spcBef>
                <a:spcPct val="12500"/>
              </a:spcBef>
            </a:pPr>
            <a:r>
              <a:rPr lang="en-US" sz="1200" dirty="0" smtClean="0"/>
              <a:t>Colorado faces ~25,000 </a:t>
            </a:r>
            <a:r>
              <a:rPr lang="en-US" sz="1200" dirty="0"/>
              <a:t>unfilled weekly </a:t>
            </a:r>
            <a:r>
              <a:rPr lang="en-US" sz="1200" dirty="0" smtClean="0"/>
              <a:t>vacancies, resulting in ~$</a:t>
            </a:r>
            <a:r>
              <a:rPr lang="en-US" sz="1200" dirty="0"/>
              <a:t>300M </a:t>
            </a:r>
            <a:r>
              <a:rPr lang="en-US" sz="1200" dirty="0" smtClean="0"/>
              <a:t>annual </a:t>
            </a:r>
            <a:r>
              <a:rPr lang="en-US" sz="1200" dirty="0"/>
              <a:t>GDP </a:t>
            </a:r>
            <a:r>
              <a:rPr lang="en-US" sz="1200" dirty="0" smtClean="0"/>
              <a:t>loss</a:t>
            </a:r>
          </a:p>
          <a:p>
            <a:pPr lvl="2">
              <a:spcBef>
                <a:spcPct val="12500"/>
              </a:spcBef>
            </a:pPr>
            <a:endParaRPr lang="en-US" sz="1200" dirty="0"/>
          </a:p>
          <a:p>
            <a:pPr lvl="1">
              <a:spcBef>
                <a:spcPct val="25000"/>
              </a:spcBef>
            </a:pPr>
            <a:r>
              <a:rPr lang="en-US" sz="1200" dirty="0" smtClean="0"/>
              <a:t>Colorado’s </a:t>
            </a:r>
            <a:r>
              <a:rPr lang="en-US" sz="1200" b="1" dirty="0" smtClean="0">
                <a:solidFill>
                  <a:schemeClr val="tx2"/>
                </a:solidFill>
              </a:rPr>
              <a:t>current education system is not addressing the </a:t>
            </a:r>
            <a:r>
              <a:rPr lang="en-US" sz="1200" b="1" dirty="0">
                <a:solidFill>
                  <a:schemeClr val="tx2"/>
                </a:solidFill>
              </a:rPr>
              <a:t>State’s growing talent gap in its current form</a:t>
            </a:r>
          </a:p>
          <a:p>
            <a:pPr lvl="2">
              <a:spcBef>
                <a:spcPct val="12500"/>
              </a:spcBef>
            </a:pPr>
            <a:r>
              <a:rPr lang="en-US" sz="1200" dirty="0"/>
              <a:t>The traditional K-12 system provides </a:t>
            </a:r>
            <a:r>
              <a:rPr lang="en-US" sz="1200" dirty="0" smtClean="0"/>
              <a:t>the </a:t>
            </a:r>
            <a:r>
              <a:rPr lang="en-US" sz="1200" dirty="0"/>
              <a:t>academic “</a:t>
            </a:r>
            <a:r>
              <a:rPr lang="en-US" sz="1200" dirty="0" smtClean="0"/>
              <a:t>theory” for job readiness </a:t>
            </a:r>
            <a:r>
              <a:rPr lang="en-US" sz="1200" dirty="0"/>
              <a:t>but not the real-world “practice” </a:t>
            </a:r>
            <a:r>
              <a:rPr lang="en-US" sz="1200" dirty="0" smtClean="0"/>
              <a:t>to </a:t>
            </a:r>
            <a:r>
              <a:rPr lang="en-US" sz="1200" dirty="0"/>
              <a:t>develop job </a:t>
            </a:r>
            <a:r>
              <a:rPr lang="en-US" sz="1200" dirty="0" smtClean="0"/>
              <a:t>skills</a:t>
            </a:r>
            <a:endParaRPr lang="en-US" sz="1200" dirty="0"/>
          </a:p>
        </p:txBody>
      </p:sp>
      <p:sp>
        <p:nvSpPr>
          <p:cNvPr id="12" name="TextBox 1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78043" y="918471"/>
            <a:ext cx="1504969" cy="15954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72009" tIns="72009" rIns="72009" bIns="72009" rtlCol="0" anchor="ctr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800" b="1" dirty="0" smtClean="0">
                <a:solidFill>
                  <a:schemeClr val="bg1"/>
                </a:solidFill>
              </a:rPr>
              <a:t>The Problem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78043" y="2775692"/>
            <a:ext cx="1504969" cy="34217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72009" tIns="72009" rIns="72009" bIns="72009" rtlCol="0" anchor="ctr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800" b="1" dirty="0" smtClean="0">
                <a:solidFill>
                  <a:schemeClr val="bg1"/>
                </a:solidFill>
              </a:rPr>
              <a:t>The Solution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2121299" y="2644800"/>
            <a:ext cx="6440348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"/>
          <p:cNvSpPr txBox="1">
            <a:spLocks/>
          </p:cNvSpPr>
          <p:nvPr/>
        </p:nvSpPr>
        <p:spPr>
          <a:xfrm>
            <a:off x="2121299" y="2775692"/>
            <a:ext cx="6440348" cy="3397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25000"/>
              </a:spcBef>
            </a:pPr>
            <a:r>
              <a:rPr lang="en-US" sz="1200" dirty="0"/>
              <a:t>To address this growing problem, Business and Schools in Collaboration </a:t>
            </a:r>
            <a:r>
              <a:rPr lang="en-US" sz="1200" b="1" dirty="0" smtClean="0">
                <a:solidFill>
                  <a:schemeClr val="tx2"/>
                </a:solidFill>
              </a:rPr>
              <a:t>(BASIC) </a:t>
            </a:r>
            <a:r>
              <a:rPr lang="en-US" sz="1200" b="1" dirty="0">
                <a:solidFill>
                  <a:schemeClr val="tx2"/>
                </a:solidFill>
              </a:rPr>
              <a:t>facilitates </a:t>
            </a:r>
            <a:r>
              <a:rPr lang="en-US" sz="1200" b="1" dirty="0" smtClean="0">
                <a:solidFill>
                  <a:schemeClr val="tx2"/>
                </a:solidFill>
              </a:rPr>
              <a:t>youth apprenticeships </a:t>
            </a:r>
            <a:r>
              <a:rPr lang="en-US" sz="1200" b="1" dirty="0">
                <a:solidFill>
                  <a:schemeClr val="tx2"/>
                </a:solidFill>
              </a:rPr>
              <a:t>that match talent development to the evolving needs </a:t>
            </a:r>
            <a:r>
              <a:rPr lang="en-US" sz="1200" b="1" dirty="0" smtClean="0">
                <a:solidFill>
                  <a:schemeClr val="tx2"/>
                </a:solidFill>
              </a:rPr>
              <a:t/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smtClean="0">
                <a:solidFill>
                  <a:schemeClr val="tx2"/>
                </a:solidFill>
              </a:rPr>
              <a:t>of </a:t>
            </a:r>
            <a:r>
              <a:rPr lang="en-US" sz="1200" b="1" dirty="0">
                <a:solidFill>
                  <a:schemeClr val="tx2"/>
                </a:solidFill>
              </a:rPr>
              <a:t>businesses</a:t>
            </a:r>
          </a:p>
          <a:p>
            <a:pPr lvl="2">
              <a:spcBef>
                <a:spcPct val="12500"/>
              </a:spcBef>
            </a:pPr>
            <a:r>
              <a:rPr lang="en-US" sz="1200" dirty="0" smtClean="0"/>
              <a:t>Businesses and industry associations develop </a:t>
            </a:r>
            <a:r>
              <a:rPr lang="en-US" sz="1200" dirty="0"/>
              <a:t>apprenticeships for high demand </a:t>
            </a:r>
            <a:r>
              <a:rPr lang="en-US" sz="1200" dirty="0" smtClean="0"/>
              <a:t>roles</a:t>
            </a:r>
            <a:endParaRPr lang="en-US" sz="1200" dirty="0"/>
          </a:p>
          <a:p>
            <a:pPr lvl="2">
              <a:spcBef>
                <a:spcPct val="12500"/>
              </a:spcBef>
            </a:pPr>
            <a:r>
              <a:rPr lang="en-US" sz="1200" dirty="0"/>
              <a:t>In 9</a:t>
            </a:r>
            <a:r>
              <a:rPr lang="en-US" sz="1200" baseline="30000" dirty="0"/>
              <a:t>th</a:t>
            </a:r>
            <a:r>
              <a:rPr lang="en-US" sz="1200" dirty="0"/>
              <a:t> and 10</a:t>
            </a:r>
            <a:r>
              <a:rPr lang="en-US" sz="1200" baseline="30000" dirty="0"/>
              <a:t>th</a:t>
            </a:r>
            <a:r>
              <a:rPr lang="en-US" sz="1200" dirty="0"/>
              <a:t> grade, students undertake a career exploration curriculum </a:t>
            </a:r>
          </a:p>
          <a:p>
            <a:pPr lvl="2">
              <a:spcBef>
                <a:spcPct val="12500"/>
              </a:spcBef>
            </a:pPr>
            <a:r>
              <a:rPr lang="en-US" sz="1200" dirty="0"/>
              <a:t>In 11</a:t>
            </a:r>
            <a:r>
              <a:rPr lang="en-US" sz="1200" baseline="30000" dirty="0"/>
              <a:t>th</a:t>
            </a:r>
            <a:r>
              <a:rPr lang="en-US" sz="1200" dirty="0"/>
              <a:t> and 12</a:t>
            </a:r>
            <a:r>
              <a:rPr lang="en-US" sz="1200" baseline="30000" dirty="0"/>
              <a:t>th</a:t>
            </a:r>
            <a:r>
              <a:rPr lang="en-US" sz="1200" dirty="0"/>
              <a:t> grade, students pursue a paid, part-time </a:t>
            </a:r>
            <a:r>
              <a:rPr lang="en-US" sz="1200" dirty="0" smtClean="0"/>
              <a:t>apprenticeship</a:t>
            </a:r>
            <a:endParaRPr lang="en-US" sz="1200" dirty="0"/>
          </a:p>
          <a:p>
            <a:pPr lvl="2">
              <a:spcBef>
                <a:spcPct val="12500"/>
              </a:spcBef>
            </a:pPr>
            <a:r>
              <a:rPr lang="en-US" sz="1200" dirty="0" smtClean="0"/>
              <a:t>Students may complete a post-high </a:t>
            </a:r>
            <a:r>
              <a:rPr lang="en-US" sz="1200" dirty="0"/>
              <a:t>school training year </a:t>
            </a:r>
            <a:r>
              <a:rPr lang="en-US" sz="1200" dirty="0" smtClean="0"/>
              <a:t>to receive a certified journeyman status, while obtaining higher education credits</a:t>
            </a:r>
            <a:endParaRPr lang="en-US" sz="1200" dirty="0"/>
          </a:p>
          <a:p>
            <a:pPr lvl="2">
              <a:spcBef>
                <a:spcPct val="12500"/>
              </a:spcBef>
            </a:pPr>
            <a:r>
              <a:rPr lang="en-US" sz="1200" dirty="0" smtClean="0"/>
              <a:t>After program completion, </a:t>
            </a:r>
            <a:r>
              <a:rPr lang="en-US" sz="1200" dirty="0"/>
              <a:t>students may continue to work in industry, pursue additional technical training, </a:t>
            </a:r>
            <a:r>
              <a:rPr lang="en-US" sz="1200" dirty="0" smtClean="0"/>
              <a:t>or continue on to a </a:t>
            </a:r>
            <a:r>
              <a:rPr lang="en-US" sz="1200" dirty="0"/>
              <a:t>4-year degree </a:t>
            </a:r>
            <a:r>
              <a:rPr lang="en-US" sz="1200" dirty="0" smtClean="0"/>
              <a:t>program</a:t>
            </a:r>
            <a:endParaRPr lang="en-US" sz="1200" dirty="0"/>
          </a:p>
          <a:p>
            <a:pPr lvl="1">
              <a:spcBef>
                <a:spcPct val="25000"/>
              </a:spcBef>
            </a:pPr>
            <a:r>
              <a:rPr lang="en-US" sz="1200" dirty="0" smtClean="0"/>
              <a:t>Apprenticeship </a:t>
            </a:r>
            <a:r>
              <a:rPr lang="en-US" sz="1200" dirty="0"/>
              <a:t>programs like BASIC have </a:t>
            </a:r>
            <a:r>
              <a:rPr lang="en-US" sz="1200" b="1" dirty="0">
                <a:solidFill>
                  <a:schemeClr val="tx2"/>
                </a:solidFill>
              </a:rPr>
              <a:t>improved high school graduation rates by 20%+, lowered hiring and training costs for businesses,  and increased expected lifetime earnings for participants by 30</a:t>
            </a:r>
            <a:r>
              <a:rPr lang="en-US" sz="1200" b="1" dirty="0" smtClean="0">
                <a:solidFill>
                  <a:schemeClr val="tx2"/>
                </a:solidFill>
              </a:rPr>
              <a:t>%+</a:t>
            </a:r>
          </a:p>
          <a:p>
            <a:pPr lvl="1">
              <a:spcBef>
                <a:spcPct val="25000"/>
              </a:spcBef>
            </a:pPr>
            <a:r>
              <a:rPr lang="en-US" sz="1200" dirty="0" smtClean="0">
                <a:solidFill>
                  <a:srgbClr val="000000"/>
                </a:solidFill>
              </a:rPr>
              <a:t>By addressing the need for expanded apprenticeships starting in high school, we are also </a:t>
            </a:r>
            <a:r>
              <a:rPr lang="en-US" sz="1200" b="1" dirty="0" smtClean="0">
                <a:solidFill>
                  <a:schemeClr val="tx2"/>
                </a:solidFill>
              </a:rPr>
              <a:t>expanding the infrastructure for apprenticeships for all Coloradans. </a:t>
            </a:r>
            <a:endParaRPr lang="en-US" sz="1200" b="1" dirty="0">
              <a:solidFill>
                <a:schemeClr val="tx2"/>
              </a:solidFill>
            </a:endParaRPr>
          </a:p>
          <a:p>
            <a:pPr lvl="1">
              <a:spcBef>
                <a:spcPct val="25000"/>
              </a:spcBef>
            </a:pPr>
            <a:r>
              <a:rPr lang="en-US" sz="1200" b="1" dirty="0">
                <a:solidFill>
                  <a:schemeClr val="tx2"/>
                </a:solidFill>
              </a:rPr>
              <a:t>BASIC </a:t>
            </a:r>
            <a:r>
              <a:rPr lang="en-US" sz="1200" b="1" dirty="0" smtClean="0">
                <a:solidFill>
                  <a:schemeClr val="tx2"/>
                </a:solidFill>
              </a:rPr>
              <a:t>needs substantial funding </a:t>
            </a:r>
            <a:r>
              <a:rPr lang="en-US" sz="1200" b="1" dirty="0">
                <a:solidFill>
                  <a:schemeClr val="tx2"/>
                </a:solidFill>
              </a:rPr>
              <a:t>over the next 3 years</a:t>
            </a: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200" dirty="0"/>
              <a:t>to stand up a core staff and establish t</a:t>
            </a:r>
            <a:r>
              <a:rPr lang="en-US" sz="1200" dirty="0" smtClean="0"/>
              <a:t>he </a:t>
            </a:r>
            <a:r>
              <a:rPr lang="en-US" sz="1200" dirty="0"/>
              <a:t>next 500 business partnerships across </a:t>
            </a:r>
            <a:r>
              <a:rPr lang="en-US" sz="1200" dirty="0" smtClean="0"/>
              <a:t>Colorado</a:t>
            </a:r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87775" y="1458433"/>
            <a:ext cx="476574" cy="476574"/>
          </a:xfrm>
          <a:prstGeom prst="ellipse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 err="1" smtClean="0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1793904" y="1499852"/>
            <a:ext cx="178215" cy="393735"/>
          </a:xfrm>
          <a:prstGeom prst="chevron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 err="1" smtClean="0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1694150" y="1539241"/>
            <a:ext cx="142560" cy="314958"/>
          </a:xfrm>
          <a:prstGeom prst="chevron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 err="1" smtClean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587775" y="4213184"/>
            <a:ext cx="476574" cy="476574"/>
          </a:xfrm>
          <a:prstGeom prst="ellipse">
            <a:avLst/>
          </a:prstGeom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 err="1" smtClean="0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1793904" y="4254604"/>
            <a:ext cx="178215" cy="393735"/>
          </a:xfrm>
          <a:prstGeom prst="chevron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 err="1" smtClean="0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1694150" y="4293992"/>
            <a:ext cx="142560" cy="314958"/>
          </a:xfrm>
          <a:prstGeom prst="chevron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7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84304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1" name="think-cell Slide" r:id="rId39" imgW="353" imgH="353" progId="TCLayout.ActiveDocument.1">
                  <p:embed/>
                </p:oleObj>
              </mc:Choice>
              <mc:Fallback>
                <p:oleObj name="think-cell Slide" r:id="rId39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0" name="Rectangle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059172" y="1056561"/>
            <a:ext cx="1678428" cy="529145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99" name="Rectangle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613238" y="4467225"/>
            <a:ext cx="3376843" cy="188785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98" name="Rectangle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19065" y="4467225"/>
            <a:ext cx="3376843" cy="188785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81" name="Rectangle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19064" y="1063625"/>
            <a:ext cx="6871018" cy="332849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119064" y="1056561"/>
            <a:ext cx="6871018" cy="246221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Colorado currently has 25,000+ unfilled jobs a week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230189"/>
            <a:ext cx="8618537" cy="7386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Colorado’s businesses struggle to fill key positions, raising the cost of finding and hiring critical talent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3613238" y="4467225"/>
            <a:ext cx="3376843" cy="40011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Absence of critical skills in CO labor pool has raised cost of </a:t>
            </a:r>
            <a:r>
              <a:rPr lang="en-US" sz="1000" b="1" dirty="0" smtClean="0">
                <a:solidFill>
                  <a:schemeClr val="tx2"/>
                </a:solidFill>
              </a:rPr>
              <a:t>scouting/hiring/training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>
            <a:spLocks/>
          </p:cNvSpPr>
          <p:nvPr/>
        </p:nvSpPr>
        <p:spPr>
          <a:xfrm>
            <a:off x="119063" y="4467225"/>
            <a:ext cx="3376843" cy="40011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>
            <a:no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The inability to fill key positions costs Colorado ~$300M in annual GDP</a:t>
            </a: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7102167" y="1616075"/>
            <a:ext cx="1592438" cy="156658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10000"/>
              </a:spcBef>
            </a:pPr>
            <a:r>
              <a:rPr lang="en-US" sz="1200" dirty="0"/>
              <a:t>“Our tool room manager is 70 years old and we can’t find talent to back fill him</a:t>
            </a:r>
            <a:r>
              <a:rPr lang="en-US" sz="1200" dirty="0" smtClean="0"/>
              <a:t>. Our </a:t>
            </a:r>
            <a:r>
              <a:rPr lang="en-US" sz="1200" dirty="0"/>
              <a:t>newest hire came from Ohio</a:t>
            </a:r>
            <a:r>
              <a:rPr lang="en-US" sz="1200" dirty="0" smtClean="0"/>
              <a:t>.”</a:t>
            </a:r>
          </a:p>
          <a:p>
            <a:pPr>
              <a:lnSpc>
                <a:spcPts val="1100"/>
              </a:lnSpc>
              <a:spcBef>
                <a:spcPct val="10000"/>
              </a:spcBef>
            </a:pPr>
            <a:endParaRPr lang="en-US" sz="1200" dirty="0">
              <a:solidFill>
                <a:schemeClr val="accent5"/>
              </a:solidFill>
            </a:endParaRPr>
          </a:p>
          <a:p>
            <a:pPr>
              <a:lnSpc>
                <a:spcPts val="1100"/>
              </a:lnSpc>
              <a:spcBef>
                <a:spcPct val="10000"/>
              </a:spcBef>
            </a:pPr>
            <a:r>
              <a:rPr lang="en-US" sz="1100" dirty="0" smtClean="0">
                <a:solidFill>
                  <a:schemeClr val="accent6"/>
                </a:solidFill>
              </a:rPr>
              <a:t>Noel </a:t>
            </a:r>
            <a:r>
              <a:rPr lang="en-US" sz="1100" dirty="0">
                <a:solidFill>
                  <a:schemeClr val="accent6"/>
                </a:solidFill>
              </a:rPr>
              <a:t>Ginsburg, CEO Intertech Plastics</a:t>
            </a:r>
          </a:p>
        </p:txBody>
      </p:sp>
      <p:sp>
        <p:nvSpPr>
          <p:cNvPr id="30" name="TextBox 29"/>
          <p:cNvSpPr txBox="1">
            <a:spLocks/>
          </p:cNvSpPr>
          <p:nvPr/>
        </p:nvSpPr>
        <p:spPr>
          <a:xfrm>
            <a:off x="7102167" y="3452813"/>
            <a:ext cx="1592438" cy="221599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10000"/>
              </a:spcBef>
            </a:pPr>
            <a:r>
              <a:rPr lang="en-US" sz="1200" dirty="0"/>
              <a:t>“Our current system of career and technical education and middle skills training will not sustain the needs of our </a:t>
            </a:r>
            <a:r>
              <a:rPr lang="en-US" sz="1200" dirty="0" smtClean="0"/>
              <a:t>business… </a:t>
            </a:r>
            <a:r>
              <a:rPr lang="en-US" sz="1200" dirty="0"/>
              <a:t>We are in a crisis for finding and developing skilled talent,” </a:t>
            </a:r>
            <a:r>
              <a:rPr lang="en-US" sz="1200" dirty="0">
                <a:solidFill>
                  <a:schemeClr val="accent5"/>
                </a:solidFill>
              </a:rPr>
              <a:t/>
            </a:r>
            <a:br>
              <a:rPr lang="en-US" sz="1200" dirty="0">
                <a:solidFill>
                  <a:schemeClr val="accent5"/>
                </a:solidFill>
              </a:rPr>
            </a:br>
            <a:endParaRPr lang="en-US" sz="1100" dirty="0">
              <a:solidFill>
                <a:schemeClr val="accent5"/>
              </a:solidFill>
            </a:endParaRPr>
          </a:p>
          <a:p>
            <a:pPr>
              <a:spcBef>
                <a:spcPct val="10000"/>
              </a:spcBef>
            </a:pPr>
            <a:r>
              <a:rPr lang="en-US" sz="1100" dirty="0">
                <a:solidFill>
                  <a:schemeClr val="accent6"/>
                </a:solidFill>
              </a:rPr>
              <a:t>Jon Kinning, COO of RK Mechanical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9551" y="1370013"/>
            <a:ext cx="265429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b="1" dirty="0" smtClean="0">
                <a:solidFill>
                  <a:schemeClr val="accent3">
                    <a:lumMod val="50000"/>
                  </a:schemeClr>
                </a:solidFill>
              </a:rPr>
              <a:t>Colorado unfilled jobs</a:t>
            </a:r>
            <a:r>
              <a:rPr lang="en-US" sz="1000" b="1" baseline="30000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endParaRPr lang="en-US" sz="1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000s 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7" name="Object 56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978686569"/>
              </p:ext>
            </p:extLst>
          </p:nvPr>
        </p:nvGraphicFramePr>
        <p:xfrm>
          <a:off x="3581400" y="5143500"/>
          <a:ext cx="342917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2" name="Chart" r:id="rId41" imgW="3429098" imgH="990469" progId="MSGraph.Chart.8">
                  <p:embed followColorScheme="full"/>
                </p:oleObj>
              </mc:Choice>
              <mc:Fallback>
                <p:oleObj name="Chart" r:id="rId41" imgW="3429098" imgH="990469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3581400" y="5143500"/>
                        <a:ext cx="3429177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Placeholder 5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5210175" y="5605463"/>
            <a:ext cx="1714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69FEAA76-0F8D-4F4C-B881-C3F1FF062F00}" type="datetime'''2''''''''''''''''''''''''''''6'''''''''''''''''''''"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26</a:t>
            </a:fld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7" name="Text Placeholder 17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6435725" y="6146800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98E910F8-EFB0-4953-AA07-5CD16AA2621D}" type="datetime'''''''''2''0''2''0'''''''''''''''">
              <a:rPr lang="en-US" sz="1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2020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4" name="Text Placeholder 7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6496050" y="5572125"/>
            <a:ext cx="1714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7897A31F-F695-4D44-9C82-54A32C290306}" type="datetime'''''''''''''''''''''''''''''''''''''''''2''''''''9'''''''"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29</a:t>
            </a:fld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0" name="Text Placeholder 75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5792788" y="6146800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DBE2D855-B210-4976-9B72-AF3B9F79814A}" type="datetime'2''0''''''''1''''''9'''">
              <a:rPr lang="en-US" sz="1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2019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Text Placeholder 6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5853113" y="5591175"/>
            <a:ext cx="1714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AC4221BE-DE68-4BA3-9360-08FD77F6DDE2}" type="datetime'''''''''2''''''''''''''''''''''''''8'''''"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28</a:t>
            </a:fld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9" name="Text Placeholder 74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5149850" y="6146800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A75C4D8-3DD6-41CA-8EEA-A459DAFD77DD}" type="datetime'''''''''''''2''''0''''''''''''1''''''8'''''''">
              <a:rPr lang="en-US" sz="1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2018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8" name="Text Placeholder 73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3863975" y="6146800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D15D690A-C5D6-429A-85D5-8E263C3E079A}" type="datetime'''2''''''0''''''''''''''1''''''''''''''''6'''''''''''''">
              <a:rPr lang="en-US" sz="1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2016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4" name="Text Placeholder 4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3924300" y="5638800"/>
            <a:ext cx="1714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5BFF722C-108B-4441-9A43-5FD99DED893E}" type="datetime'''2''''''4'''''''''''''''''''''''''''''''''''''''''"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24</a:t>
            </a:fld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" name="Text Placeholder 3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4567238" y="5624513"/>
            <a:ext cx="1714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99B2AEEA-E595-4F74-9DA5-1F364EA87B1E}" type="datetime'''''''''''''''''''''25'''''''''''''''''''''''''''''''''''''''"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25</a:t>
            </a:fld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7" name="Text Placeholder 7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4506913" y="6146800"/>
            <a:ext cx="292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2781720B-342B-4EE7-A4A4-11A5E7705C8B}" type="datetime'''2''''0''1''''''''''''''''''''''''7'''''''''''''">
              <a:rPr lang="en-US" sz="1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2017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67" name="Object 66"/>
          <p:cNvGraphicFramePr>
            <a:graphicFrameLocks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783961650"/>
              </p:ext>
            </p:extLst>
          </p:nvPr>
        </p:nvGraphicFramePr>
        <p:xfrm>
          <a:off x="76201" y="5105400"/>
          <a:ext cx="3186045" cy="1214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3" name="Chart" r:id="rId43" imgW="3186045" imgH="1214339" progId="MSGraph.Chart.8">
                  <p:embed followColorScheme="full"/>
                </p:oleObj>
              </mc:Choice>
              <mc:Fallback>
                <p:oleObj name="Chart" r:id="rId43" imgW="3186045" imgH="1214339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76201" y="5105400"/>
                        <a:ext cx="3186045" cy="1214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 Placeholder 31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219075" y="6116638"/>
            <a:ext cx="246063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000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$, M</a:t>
            </a:r>
            <a:endParaRPr lang="en-US" sz="1000" dirty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8" name="Text Placeholder 30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2901950" y="4957763"/>
            <a:ext cx="2794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1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2016</a:t>
            </a:r>
            <a:endParaRPr lang="en-US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>
            <p:custDataLst>
              <p:tags r:id="rId22"/>
            </p:custDataLst>
          </p:nvPr>
        </p:nvCxnSpPr>
        <p:spPr bwMode="gray">
          <a:xfrm>
            <a:off x="4602163" y="2773363"/>
            <a:ext cx="0" cy="106363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>
            <p:custDataLst>
              <p:tags r:id="rId23"/>
            </p:custDataLst>
          </p:nvPr>
        </p:nvCxnSpPr>
        <p:spPr bwMode="gray">
          <a:xfrm>
            <a:off x="5745163" y="3511550"/>
            <a:ext cx="0" cy="10795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24"/>
            </p:custDataLst>
          </p:nvPr>
        </p:nvCxnSpPr>
        <p:spPr bwMode="gray">
          <a:xfrm>
            <a:off x="6477000" y="3878263"/>
            <a:ext cx="0" cy="106363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>
            <p:custDataLst>
              <p:tags r:id="rId25"/>
            </p:custDataLst>
          </p:nvPr>
        </p:nvCxnSpPr>
        <p:spPr bwMode="gray">
          <a:xfrm>
            <a:off x="3230563" y="2406650"/>
            <a:ext cx="0" cy="10795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>
            <p:custDataLst>
              <p:tags r:id="rId26"/>
            </p:custDataLst>
          </p:nvPr>
        </p:nvCxnSpPr>
        <p:spPr bwMode="gray">
          <a:xfrm>
            <a:off x="2651125" y="2041525"/>
            <a:ext cx="0" cy="106363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>
            <p:custDataLst>
              <p:tags r:id="rId27"/>
            </p:custDataLst>
          </p:nvPr>
        </p:nvCxnSpPr>
        <p:spPr bwMode="gray">
          <a:xfrm>
            <a:off x="5051425" y="3146425"/>
            <a:ext cx="0" cy="106363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46"/>
          <p:cNvGraphicFramePr>
            <a:graphicFrameLocks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4154379333"/>
              </p:ext>
            </p:extLst>
          </p:nvPr>
        </p:nvGraphicFramePr>
        <p:xfrm>
          <a:off x="1524001" y="1600200"/>
          <a:ext cx="5357059" cy="2796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4" name="Chart" r:id="rId45" imgW="5357059" imgH="2796481" progId="MSGraph.Chart.8">
                  <p:embed followColorScheme="full"/>
                </p:oleObj>
              </mc:Choice>
              <mc:Fallback>
                <p:oleObj name="Chart" r:id="rId45" imgW="5357059" imgH="279648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524001" y="1600200"/>
                        <a:ext cx="5357059" cy="2796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 Placeholder 44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217488" y="3671888"/>
            <a:ext cx="119856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481E35D2-2ABB-42CB-8479-0694A07573EC}" type="datetime'Co''mmer''''c''''ia''''l'''' ''''''''''''''S''er''vi''ces'">
              <a:rPr lang="en-US" sz="1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Commercial Services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2" name="Text Placeholder 150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217488" y="3305175"/>
            <a:ext cx="13192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Information Technology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4" name="Text Placeholder 146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217488" y="2566988"/>
            <a:ext cx="8001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8F742F9F-638F-4646-A1FC-A75511AA8145}" type="datetime'''M''''''''''''a''''n''''uf''''''''''''''ac''t''''''uri''ng'">
              <a:rPr lang="en-US" sz="1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Manufacturing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4" name="Text Placeholder 8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217488" y="2936875"/>
            <a:ext cx="939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09FB31B-E221-4979-8F6B-FA2470BE48B3}" type="datetime'''''''''B''a''nk''''ing''''''''''/''Fi''na''''''''''''nce'''">
              <a:rPr lang="en-US" sz="1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Banking/Finance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5" name="Text Placeholder 145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217488" y="2200275"/>
            <a:ext cx="10779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67B2B9D-62C5-4B8A-A105-47D858F5A286}" type="datetime'''H''''''''''''''''''o''''spi''ta''''''li''''''ty/T''our''ism'">
              <a:rPr lang="en-US" sz="10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Hospitality/Tourism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8" name="Text Placeholder 144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217488" y="1835150"/>
            <a:ext cx="611188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05AEA30A-8197-449B-9867-5069B99D25A6}" type="datetime'''''''''He''''''''a''''''l''t''''''''h''''''''''''''c''are'''">
              <a:rPr lang="en-US" sz="1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Healthcare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8" name="Text Placeholder 45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217488" y="4037013"/>
            <a:ext cx="303213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249BE121-BAE8-4275-A012-754A6766FCE7}" type="datetime'To''t''''''''a''''''''''''''''''''l'''''">
              <a:rPr lang="en-US" sz="1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Total</a:t>
            </a:fld>
            <a:endParaRPr lang="en-US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724275" y="4903788"/>
            <a:ext cx="4302125" cy="30777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000" dirty="0" smtClean="0"/>
              <a:t>Projected hiring and training costs for skilled-roles</a:t>
            </a:r>
          </a:p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$,000s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Rectangle 88"/>
          <p:cNvSpPr txBox="1"/>
          <p:nvPr/>
        </p:nvSpPr>
        <p:spPr>
          <a:xfrm>
            <a:off x="1077913" y="5557838"/>
            <a:ext cx="116173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sym typeface="+mn-lt"/>
              </a:rPr>
              <a:t>Colorado GDP </a:t>
            </a:r>
          </a:p>
        </p:txBody>
      </p:sp>
      <p:grpSp>
        <p:nvGrpSpPr>
          <p:cNvPr id="198" name="Group 197"/>
          <p:cNvGrpSpPr/>
          <p:nvPr/>
        </p:nvGrpSpPr>
        <p:grpSpPr>
          <a:xfrm>
            <a:off x="7655452" y="1170305"/>
            <a:ext cx="458400" cy="417430"/>
            <a:chOff x="3504213" y="2959377"/>
            <a:chExt cx="1657700" cy="1509542"/>
          </a:xfrm>
          <a:solidFill>
            <a:schemeClr val="accent6"/>
          </a:solidFill>
        </p:grpSpPr>
        <p:sp>
          <p:nvSpPr>
            <p:cNvPr id="199" name="Rectangle 92"/>
            <p:cNvSpPr/>
            <p:nvPr/>
          </p:nvSpPr>
          <p:spPr>
            <a:xfrm>
              <a:off x="3504213" y="2959377"/>
              <a:ext cx="651860" cy="1509542"/>
            </a:xfrm>
            <a:custGeom>
              <a:avLst/>
              <a:gdLst/>
              <a:ahLst/>
              <a:cxnLst/>
              <a:rect l="l" t="t" r="r" b="b"/>
              <a:pathLst>
                <a:path w="651860" h="1509542">
                  <a:moveTo>
                    <a:pt x="519934" y="0"/>
                  </a:moveTo>
                  <a:lnTo>
                    <a:pt x="651860" y="203894"/>
                  </a:lnTo>
                  <a:cubicBezTo>
                    <a:pt x="446033" y="282767"/>
                    <a:pt x="323382" y="459695"/>
                    <a:pt x="293357" y="868380"/>
                  </a:cubicBezTo>
                  <a:lnTo>
                    <a:pt x="609162" y="868380"/>
                  </a:lnTo>
                  <a:lnTo>
                    <a:pt x="609162" y="1509542"/>
                  </a:lnTo>
                  <a:lnTo>
                    <a:pt x="7255" y="1509542"/>
                  </a:lnTo>
                  <a:lnTo>
                    <a:pt x="7255" y="1507907"/>
                  </a:lnTo>
                  <a:lnTo>
                    <a:pt x="7255" y="1507907"/>
                  </a:lnTo>
                  <a:cubicBezTo>
                    <a:pt x="-17337" y="633930"/>
                    <a:pt x="-8448" y="249250"/>
                    <a:pt x="519934" y="0"/>
                  </a:cubicBez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accent6"/>
                </a:solidFill>
              </a:endParaRPr>
            </a:p>
          </p:txBody>
        </p:sp>
        <p:sp>
          <p:nvSpPr>
            <p:cNvPr id="200" name="Rectangle 92"/>
            <p:cNvSpPr/>
            <p:nvPr/>
          </p:nvSpPr>
          <p:spPr>
            <a:xfrm>
              <a:off x="4510053" y="2959377"/>
              <a:ext cx="651860" cy="1509542"/>
            </a:xfrm>
            <a:custGeom>
              <a:avLst/>
              <a:gdLst/>
              <a:ahLst/>
              <a:cxnLst/>
              <a:rect l="l" t="t" r="r" b="b"/>
              <a:pathLst>
                <a:path w="651860" h="1509542">
                  <a:moveTo>
                    <a:pt x="519934" y="0"/>
                  </a:moveTo>
                  <a:lnTo>
                    <a:pt x="651860" y="203894"/>
                  </a:lnTo>
                  <a:cubicBezTo>
                    <a:pt x="446033" y="282767"/>
                    <a:pt x="323382" y="459695"/>
                    <a:pt x="293357" y="868380"/>
                  </a:cubicBezTo>
                  <a:lnTo>
                    <a:pt x="609162" y="868380"/>
                  </a:lnTo>
                  <a:lnTo>
                    <a:pt x="609162" y="1509542"/>
                  </a:lnTo>
                  <a:lnTo>
                    <a:pt x="7255" y="1509542"/>
                  </a:lnTo>
                  <a:lnTo>
                    <a:pt x="7255" y="1507907"/>
                  </a:lnTo>
                  <a:lnTo>
                    <a:pt x="7255" y="1507907"/>
                  </a:lnTo>
                  <a:cubicBezTo>
                    <a:pt x="-17337" y="633930"/>
                    <a:pt x="-8448" y="249250"/>
                    <a:pt x="519934" y="0"/>
                  </a:cubicBez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 rot="10800000">
            <a:off x="7655452" y="5802313"/>
            <a:ext cx="458400" cy="417430"/>
            <a:chOff x="3504213" y="2959377"/>
            <a:chExt cx="1657700" cy="1509542"/>
          </a:xfrm>
          <a:solidFill>
            <a:schemeClr val="accent6"/>
          </a:solidFill>
        </p:grpSpPr>
        <p:sp>
          <p:nvSpPr>
            <p:cNvPr id="202" name="Rectangle 92"/>
            <p:cNvSpPr/>
            <p:nvPr/>
          </p:nvSpPr>
          <p:spPr>
            <a:xfrm>
              <a:off x="3504213" y="2959377"/>
              <a:ext cx="651860" cy="1509542"/>
            </a:xfrm>
            <a:custGeom>
              <a:avLst/>
              <a:gdLst/>
              <a:ahLst/>
              <a:cxnLst/>
              <a:rect l="l" t="t" r="r" b="b"/>
              <a:pathLst>
                <a:path w="651860" h="1509542">
                  <a:moveTo>
                    <a:pt x="519934" y="0"/>
                  </a:moveTo>
                  <a:lnTo>
                    <a:pt x="651860" y="203894"/>
                  </a:lnTo>
                  <a:cubicBezTo>
                    <a:pt x="446033" y="282767"/>
                    <a:pt x="323382" y="459695"/>
                    <a:pt x="293357" y="868380"/>
                  </a:cubicBezTo>
                  <a:lnTo>
                    <a:pt x="609162" y="868380"/>
                  </a:lnTo>
                  <a:lnTo>
                    <a:pt x="609162" y="1509542"/>
                  </a:lnTo>
                  <a:lnTo>
                    <a:pt x="7255" y="1509542"/>
                  </a:lnTo>
                  <a:lnTo>
                    <a:pt x="7255" y="1507907"/>
                  </a:lnTo>
                  <a:lnTo>
                    <a:pt x="7255" y="1507907"/>
                  </a:lnTo>
                  <a:cubicBezTo>
                    <a:pt x="-17337" y="633930"/>
                    <a:pt x="-8448" y="249250"/>
                    <a:pt x="519934" y="0"/>
                  </a:cubicBez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accent6"/>
                </a:solidFill>
              </a:endParaRPr>
            </a:p>
          </p:txBody>
        </p:sp>
        <p:sp>
          <p:nvSpPr>
            <p:cNvPr id="203" name="Rectangle 92"/>
            <p:cNvSpPr/>
            <p:nvPr/>
          </p:nvSpPr>
          <p:spPr>
            <a:xfrm>
              <a:off x="4510053" y="2959377"/>
              <a:ext cx="651860" cy="1509542"/>
            </a:xfrm>
            <a:custGeom>
              <a:avLst/>
              <a:gdLst/>
              <a:ahLst/>
              <a:cxnLst/>
              <a:rect l="l" t="t" r="r" b="b"/>
              <a:pathLst>
                <a:path w="651860" h="1509542">
                  <a:moveTo>
                    <a:pt x="519934" y="0"/>
                  </a:moveTo>
                  <a:lnTo>
                    <a:pt x="651860" y="203894"/>
                  </a:lnTo>
                  <a:cubicBezTo>
                    <a:pt x="446033" y="282767"/>
                    <a:pt x="323382" y="459695"/>
                    <a:pt x="293357" y="868380"/>
                  </a:cubicBezTo>
                  <a:lnTo>
                    <a:pt x="609162" y="868380"/>
                  </a:lnTo>
                  <a:lnTo>
                    <a:pt x="609162" y="1509542"/>
                  </a:lnTo>
                  <a:lnTo>
                    <a:pt x="7255" y="1509542"/>
                  </a:lnTo>
                  <a:lnTo>
                    <a:pt x="7255" y="1507907"/>
                  </a:lnTo>
                  <a:lnTo>
                    <a:pt x="7255" y="1507907"/>
                  </a:lnTo>
                  <a:cubicBezTo>
                    <a:pt x="-17337" y="633930"/>
                    <a:pt x="-8448" y="249250"/>
                    <a:pt x="519934" y="0"/>
                  </a:cubicBez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accent6"/>
                </a:solidFill>
              </a:endParaRPr>
            </a:p>
          </p:txBody>
        </p:sp>
      </p:grpSp>
      <p:cxnSp>
        <p:nvCxnSpPr>
          <p:cNvPr id="26656" name="Straight Connector 26655"/>
          <p:cNvCxnSpPr>
            <a:cxnSpLocks/>
          </p:cNvCxnSpPr>
          <p:nvPr/>
        </p:nvCxnSpPr>
        <p:spPr>
          <a:xfrm>
            <a:off x="7102167" y="3317875"/>
            <a:ext cx="1592438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>
            <p:custDataLst>
              <p:tags r:id="rId36"/>
            </p:custDataLst>
          </p:nvPr>
        </p:nvSpPr>
        <p:spPr bwMode="auto">
          <a:xfrm>
            <a:off x="6392863" y="1371600"/>
            <a:ext cx="138112" cy="138112"/>
          </a:xfrm>
          <a:prstGeom prst="rect">
            <a:avLst/>
          </a:prstGeom>
          <a:solidFill>
            <a:srgbClr val="005490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5" name="Text Placeholder 15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6632575" y="1370013"/>
            <a:ext cx="279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2016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9" name="5. Source"/>
          <p:cNvSpPr>
            <a:spLocks noChangeArrowheads="1"/>
          </p:cNvSpPr>
          <p:nvPr/>
        </p:nvSpPr>
        <p:spPr bwMode="auto">
          <a:xfrm>
            <a:off x="119063" y="6435725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en-US" sz="1000" dirty="0">
                <a:latin typeface="+mn-lt"/>
              </a:rPr>
              <a:t>Source: CO Dept. of Labor; Center for American Progress Jobs Training Report;  Team Analysis</a:t>
            </a:r>
          </a:p>
        </p:txBody>
      </p:sp>
    </p:spTree>
    <p:extLst>
      <p:ext uri="{BB962C8B-B14F-4D97-AF65-F5344CB8AC3E}">
        <p14:creationId xmlns:p14="http://schemas.microsoft.com/office/powerpoint/2010/main" val="147870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2541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9" name="think-cell Slide" r:id="rId19" imgW="216" imgH="216" progId="TCLayout.ActiveDocument.1">
                  <p:embed/>
                </p:oleObj>
              </mc:Choice>
              <mc:Fallback>
                <p:oleObj name="think-cell Slide" r:id="rId19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" name="Rectangle 178"/>
          <p:cNvSpPr/>
          <p:nvPr/>
        </p:nvSpPr>
        <p:spPr>
          <a:xfrm>
            <a:off x="119063" y="5292654"/>
            <a:ext cx="8839868" cy="1073821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6360169" y="1453702"/>
            <a:ext cx="2598762" cy="3730559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230188"/>
            <a:ext cx="8618537" cy="7386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Colorado’s traditional education system leaves some students without a clear and integrated path into the workforce</a:t>
            </a:r>
          </a:p>
        </p:txBody>
      </p:sp>
      <p:sp>
        <p:nvSpPr>
          <p:cNvPr id="72" name="Rectangle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5273421" y="2593539"/>
            <a:ext cx="85921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7E0F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indent="0" defTabSz="895255" eaLnBrk="1" hangingPunct="1">
              <a:buClr>
                <a:schemeClr val="tx2"/>
              </a:buClr>
              <a:defRPr sz="900" b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193655" indent="-192067" defTabSz="895255" eaLnBrk="1" hangingPunct="1">
              <a:buClr>
                <a:schemeClr val="tx2"/>
              </a:buClr>
              <a:buSzPct val="125000"/>
              <a:buFont typeface="Wingdings" pitchFamily="2" charset="2"/>
              <a:buChar char="§"/>
              <a:defRPr baseline="0">
                <a:latin typeface="+mn-lt"/>
              </a:defRPr>
            </a:lvl2pPr>
            <a:lvl3pPr marL="457151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indent="-155558" defTabSz="895255" eaLnBrk="1" hangingPunct="1">
              <a:buClr>
                <a:schemeClr val="tx2"/>
              </a:buClr>
              <a:buSzPct val="100000"/>
              <a:buFont typeface="Arial" pitchFamily="34" charset="0"/>
              <a:buChar char="•"/>
              <a:defRPr baseline="0">
                <a:latin typeface="+mn-lt"/>
              </a:defRPr>
            </a:lvl4pPr>
            <a:lvl5pPr marL="749728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33 do not enroll</a:t>
            </a:r>
          </a:p>
        </p:txBody>
      </p:sp>
      <p:sp>
        <p:nvSpPr>
          <p:cNvPr id="75" name="Rectangle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740508" y="3318446"/>
            <a:ext cx="81432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7E0F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indent="0" defTabSz="895255" eaLnBrk="1" hangingPunct="1">
              <a:buClr>
                <a:schemeClr val="tx2"/>
              </a:buClr>
              <a:defRPr sz="900" b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193655" indent="-192067" defTabSz="895255" eaLnBrk="1" hangingPunct="1">
              <a:buClr>
                <a:schemeClr val="tx2"/>
              </a:buClr>
              <a:buSzPct val="125000"/>
              <a:buFont typeface="Wingdings" pitchFamily="2" charset="2"/>
              <a:buChar char="§"/>
              <a:defRPr baseline="0">
                <a:latin typeface="+mn-lt"/>
              </a:defRPr>
            </a:lvl2pPr>
            <a:lvl3pPr marL="457151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indent="-155558" defTabSz="895255" eaLnBrk="1" hangingPunct="1">
              <a:buClr>
                <a:schemeClr val="tx2"/>
              </a:buClr>
              <a:buSzPct val="100000"/>
              <a:buFont typeface="Arial" pitchFamily="34" charset="0"/>
              <a:buChar char="•"/>
              <a:defRPr baseline="0">
                <a:latin typeface="+mn-lt"/>
              </a:defRPr>
            </a:lvl4pPr>
            <a:lvl5pPr marL="749728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9 do not return</a:t>
            </a:r>
          </a:p>
        </p:txBody>
      </p:sp>
      <p:sp>
        <p:nvSpPr>
          <p:cNvPr id="79" name="Rectangle 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740508" y="4043351"/>
            <a:ext cx="51296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7E0F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indent="0" defTabSz="895255" eaLnBrk="1" hangingPunct="1">
              <a:buClr>
                <a:schemeClr val="tx2"/>
              </a:buClr>
              <a:defRPr sz="900" b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193655" indent="-192067" defTabSz="895255" eaLnBrk="1" hangingPunct="1">
              <a:buClr>
                <a:schemeClr val="tx2"/>
              </a:buClr>
              <a:buSzPct val="125000"/>
              <a:buFont typeface="Wingdings" pitchFamily="2" charset="2"/>
              <a:buChar char="§"/>
              <a:defRPr baseline="0">
                <a:latin typeface="+mn-lt"/>
              </a:defRPr>
            </a:lvl2pPr>
            <a:lvl3pPr marL="457151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indent="-155558" defTabSz="895255" eaLnBrk="1" hangingPunct="1">
              <a:buClr>
                <a:schemeClr val="tx2"/>
              </a:buClr>
              <a:buSzPct val="100000"/>
              <a:buFont typeface="Arial" pitchFamily="34" charset="0"/>
              <a:buChar char="•"/>
              <a:defRPr baseline="0">
                <a:latin typeface="+mn-lt"/>
              </a:defRPr>
            </a:lvl4pPr>
            <a:lvl5pPr marL="749728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12 do not</a:t>
            </a:r>
          </a:p>
        </p:txBody>
      </p:sp>
      <p:sp>
        <p:nvSpPr>
          <p:cNvPr id="54" name="TextBox 53"/>
          <p:cNvSpPr txBox="1">
            <a:spLocks/>
          </p:cNvSpPr>
          <p:nvPr/>
        </p:nvSpPr>
        <p:spPr>
          <a:xfrm>
            <a:off x="793035" y="5587815"/>
            <a:ext cx="770787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 anchorCtr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800" b="1" dirty="0" smtClean="0">
                <a:solidFill>
                  <a:schemeClr val="tx2"/>
                </a:solidFill>
              </a:rPr>
              <a:t>Colorado’s traditional talent pipeline falls short </a:t>
            </a:r>
          </a:p>
          <a:p>
            <a:r>
              <a:rPr lang="en-US" sz="1800" b="1" dirty="0" smtClean="0">
                <a:solidFill>
                  <a:schemeClr val="tx2"/>
                </a:solidFill>
              </a:rPr>
              <a:t>of preparing the talent needed by business to be globally competitive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42" name="5. Source"/>
          <p:cNvSpPr>
            <a:spLocks noChangeArrowheads="1"/>
          </p:cNvSpPr>
          <p:nvPr/>
        </p:nvSpPr>
        <p:spPr bwMode="auto">
          <a:xfrm>
            <a:off x="119063" y="6435725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en-US" sz="1000" dirty="0" smtClean="0">
                <a:latin typeface="+mn-lt"/>
              </a:rPr>
              <a:t>SOURCE: The </a:t>
            </a:r>
            <a:r>
              <a:rPr lang="en-US" sz="1000" dirty="0">
                <a:latin typeface="+mn-lt"/>
              </a:rPr>
              <a:t>Colorado Talent Pipeline Report 2015</a:t>
            </a:r>
          </a:p>
        </p:txBody>
      </p:sp>
      <p:sp>
        <p:nvSpPr>
          <p:cNvPr id="78" name="Title 1"/>
          <p:cNvSpPr txBox="1">
            <a:spLocks/>
          </p:cNvSpPr>
          <p:nvPr/>
        </p:nvSpPr>
        <p:spPr bwMode="auto">
          <a:xfrm rot="16200000">
            <a:off x="-1408247" y="3256936"/>
            <a:ext cx="36086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lang="en-US" sz="3200" b="0" baseline="0" noProof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Colorado’s Education System</a:t>
            </a:r>
            <a:endParaRPr lang="en-US" sz="2000" b="1" baseline="300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793035" y="1453702"/>
            <a:ext cx="0" cy="374604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75" y="1453702"/>
            <a:ext cx="8958263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50080" y="1591126"/>
            <a:ext cx="3237099" cy="693510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975949" y="2316033"/>
            <a:ext cx="1211230" cy="69351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>
            <a:spLocks/>
          </p:cNvSpPr>
          <p:nvPr/>
        </p:nvSpPr>
        <p:spPr>
          <a:xfrm>
            <a:off x="3203834" y="3040940"/>
            <a:ext cx="983345" cy="693510"/>
          </a:xfrm>
          <a:prstGeom prst="rect">
            <a:avLst/>
          </a:prstGeom>
          <a:solidFill>
            <a:schemeClr val="accent2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>
            <a:spLocks/>
          </p:cNvSpPr>
          <p:nvPr/>
        </p:nvSpPr>
        <p:spPr>
          <a:xfrm>
            <a:off x="3505008" y="3765845"/>
            <a:ext cx="682171" cy="693510"/>
          </a:xfrm>
          <a:prstGeom prst="rect">
            <a:avLst/>
          </a:prstGeom>
          <a:solidFill>
            <a:schemeClr val="accent2">
              <a:alpha val="9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>
            <a:spLocks/>
          </p:cNvSpPr>
          <p:nvPr/>
        </p:nvSpPr>
        <p:spPr>
          <a:xfrm>
            <a:off x="3555842" y="4490751"/>
            <a:ext cx="3032927" cy="69351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>
            <a:spLocks/>
          </p:cNvSpPr>
          <p:nvPr/>
        </p:nvSpPr>
        <p:spPr>
          <a:xfrm>
            <a:off x="4225279" y="1591126"/>
            <a:ext cx="682171" cy="6935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6" name="Rectangle 105"/>
          <p:cNvSpPr>
            <a:spLocks/>
          </p:cNvSpPr>
          <p:nvPr/>
        </p:nvSpPr>
        <p:spPr>
          <a:xfrm>
            <a:off x="4225279" y="2316033"/>
            <a:ext cx="941443" cy="6935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225279" y="3040940"/>
            <a:ext cx="267866" cy="6935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225279" y="3765845"/>
            <a:ext cx="362085" cy="6935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4206229" y="1527810"/>
            <a:ext cx="0" cy="293154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>
            <a:grpSpLocks/>
          </p:cNvGrpSpPr>
          <p:nvPr/>
        </p:nvGrpSpPr>
        <p:grpSpPr>
          <a:xfrm>
            <a:off x="3784516" y="1724327"/>
            <a:ext cx="322562" cy="427108"/>
            <a:chOff x="1333500" y="782638"/>
            <a:chExt cx="1033463" cy="1368425"/>
          </a:xfrm>
          <a:solidFill>
            <a:schemeClr val="bg2"/>
          </a:solidFill>
        </p:grpSpPr>
        <p:sp>
          <p:nvSpPr>
            <p:cNvPr id="113" name="Freeform 12"/>
            <p:cNvSpPr>
              <a:spLocks noEditPoints="1"/>
            </p:cNvSpPr>
            <p:nvPr/>
          </p:nvSpPr>
          <p:spPr bwMode="auto">
            <a:xfrm>
              <a:off x="1333500" y="1652588"/>
              <a:ext cx="1033463" cy="498475"/>
            </a:xfrm>
            <a:custGeom>
              <a:avLst/>
              <a:gdLst>
                <a:gd name="T0" fmla="*/ 276 w 276"/>
                <a:gd name="T1" fmla="*/ 115 h 133"/>
                <a:gd name="T2" fmla="*/ 265 w 276"/>
                <a:gd name="T3" fmla="*/ 42 h 133"/>
                <a:gd name="T4" fmla="*/ 218 w 276"/>
                <a:gd name="T5" fmla="*/ 8 h 133"/>
                <a:gd name="T6" fmla="*/ 218 w 276"/>
                <a:gd name="T7" fmla="*/ 8 h 133"/>
                <a:gd name="T8" fmla="*/ 203 w 276"/>
                <a:gd name="T9" fmla="*/ 3 h 133"/>
                <a:gd name="T10" fmla="*/ 193 w 276"/>
                <a:gd name="T11" fmla="*/ 0 h 133"/>
                <a:gd name="T12" fmla="*/ 191 w 276"/>
                <a:gd name="T13" fmla="*/ 11 h 133"/>
                <a:gd name="T14" fmla="*/ 181 w 276"/>
                <a:gd name="T15" fmla="*/ 32 h 133"/>
                <a:gd name="T16" fmla="*/ 173 w 276"/>
                <a:gd name="T17" fmla="*/ 41 h 133"/>
                <a:gd name="T18" fmla="*/ 156 w 276"/>
                <a:gd name="T19" fmla="*/ 11 h 133"/>
                <a:gd name="T20" fmla="*/ 138 w 276"/>
                <a:gd name="T21" fmla="*/ 25 h 133"/>
                <a:gd name="T22" fmla="*/ 120 w 276"/>
                <a:gd name="T23" fmla="*/ 11 h 133"/>
                <a:gd name="T24" fmla="*/ 102 w 276"/>
                <a:gd name="T25" fmla="*/ 41 h 133"/>
                <a:gd name="T26" fmla="*/ 94 w 276"/>
                <a:gd name="T27" fmla="*/ 31 h 133"/>
                <a:gd name="T28" fmla="*/ 84 w 276"/>
                <a:gd name="T29" fmla="*/ 11 h 133"/>
                <a:gd name="T30" fmla="*/ 82 w 276"/>
                <a:gd name="T31" fmla="*/ 0 h 133"/>
                <a:gd name="T32" fmla="*/ 73 w 276"/>
                <a:gd name="T33" fmla="*/ 3 h 133"/>
                <a:gd name="T34" fmla="*/ 58 w 276"/>
                <a:gd name="T35" fmla="*/ 8 h 133"/>
                <a:gd name="T36" fmla="*/ 58 w 276"/>
                <a:gd name="T37" fmla="*/ 8 h 133"/>
                <a:gd name="T38" fmla="*/ 10 w 276"/>
                <a:gd name="T39" fmla="*/ 42 h 133"/>
                <a:gd name="T40" fmla="*/ 0 w 276"/>
                <a:gd name="T41" fmla="*/ 115 h 133"/>
                <a:gd name="T42" fmla="*/ 17 w 276"/>
                <a:gd name="T43" fmla="*/ 121 h 133"/>
                <a:gd name="T44" fmla="*/ 17 w 276"/>
                <a:gd name="T45" fmla="*/ 121 h 133"/>
                <a:gd name="T46" fmla="*/ 131 w 276"/>
                <a:gd name="T47" fmla="*/ 133 h 133"/>
                <a:gd name="T48" fmla="*/ 132 w 276"/>
                <a:gd name="T49" fmla="*/ 133 h 133"/>
                <a:gd name="T50" fmla="*/ 138 w 276"/>
                <a:gd name="T51" fmla="*/ 133 h 133"/>
                <a:gd name="T52" fmla="*/ 143 w 276"/>
                <a:gd name="T53" fmla="*/ 133 h 133"/>
                <a:gd name="T54" fmla="*/ 144 w 276"/>
                <a:gd name="T55" fmla="*/ 133 h 133"/>
                <a:gd name="T56" fmla="*/ 258 w 276"/>
                <a:gd name="T57" fmla="*/ 121 h 133"/>
                <a:gd name="T58" fmla="*/ 258 w 276"/>
                <a:gd name="T59" fmla="*/ 121 h 133"/>
                <a:gd name="T60" fmla="*/ 276 w 276"/>
                <a:gd name="T61" fmla="*/ 115 h 133"/>
                <a:gd name="T62" fmla="*/ 138 w 276"/>
                <a:gd name="T63" fmla="*/ 79 h 133"/>
                <a:gd name="T64" fmla="*/ 131 w 276"/>
                <a:gd name="T65" fmla="*/ 72 h 133"/>
                <a:gd name="T66" fmla="*/ 138 w 276"/>
                <a:gd name="T67" fmla="*/ 65 h 133"/>
                <a:gd name="T68" fmla="*/ 145 w 276"/>
                <a:gd name="T69" fmla="*/ 72 h 133"/>
                <a:gd name="T70" fmla="*/ 138 w 276"/>
                <a:gd name="T71" fmla="*/ 79 h 133"/>
                <a:gd name="T72" fmla="*/ 138 w 276"/>
                <a:gd name="T73" fmla="*/ 52 h 133"/>
                <a:gd name="T74" fmla="*/ 131 w 276"/>
                <a:gd name="T75" fmla="*/ 45 h 133"/>
                <a:gd name="T76" fmla="*/ 138 w 276"/>
                <a:gd name="T77" fmla="*/ 38 h 133"/>
                <a:gd name="T78" fmla="*/ 145 w 276"/>
                <a:gd name="T79" fmla="*/ 45 h 133"/>
                <a:gd name="T80" fmla="*/ 138 w 276"/>
                <a:gd name="T81" fmla="*/ 5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6" h="133">
                  <a:moveTo>
                    <a:pt x="276" y="115"/>
                  </a:moveTo>
                  <a:cubicBezTo>
                    <a:pt x="276" y="115"/>
                    <a:pt x="272" y="56"/>
                    <a:pt x="265" y="42"/>
                  </a:cubicBezTo>
                  <a:cubicBezTo>
                    <a:pt x="259" y="29"/>
                    <a:pt x="244" y="19"/>
                    <a:pt x="218" y="8"/>
                  </a:cubicBezTo>
                  <a:cubicBezTo>
                    <a:pt x="218" y="8"/>
                    <a:pt x="218" y="8"/>
                    <a:pt x="218" y="8"/>
                  </a:cubicBezTo>
                  <a:cubicBezTo>
                    <a:pt x="213" y="6"/>
                    <a:pt x="208" y="5"/>
                    <a:pt x="203" y="3"/>
                  </a:cubicBezTo>
                  <a:cubicBezTo>
                    <a:pt x="200" y="2"/>
                    <a:pt x="197" y="1"/>
                    <a:pt x="193" y="0"/>
                  </a:cubicBezTo>
                  <a:cubicBezTo>
                    <a:pt x="193" y="4"/>
                    <a:pt x="192" y="7"/>
                    <a:pt x="191" y="11"/>
                  </a:cubicBezTo>
                  <a:cubicBezTo>
                    <a:pt x="189" y="19"/>
                    <a:pt x="185" y="26"/>
                    <a:pt x="181" y="32"/>
                  </a:cubicBezTo>
                  <a:cubicBezTo>
                    <a:pt x="178" y="36"/>
                    <a:pt x="175" y="39"/>
                    <a:pt x="173" y="41"/>
                  </a:cubicBezTo>
                  <a:cubicBezTo>
                    <a:pt x="171" y="37"/>
                    <a:pt x="156" y="11"/>
                    <a:pt x="156" y="1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20" y="11"/>
                    <a:pt x="104" y="37"/>
                    <a:pt x="102" y="41"/>
                  </a:cubicBezTo>
                  <a:cubicBezTo>
                    <a:pt x="100" y="39"/>
                    <a:pt x="97" y="35"/>
                    <a:pt x="94" y="31"/>
                  </a:cubicBezTo>
                  <a:cubicBezTo>
                    <a:pt x="90" y="26"/>
                    <a:pt x="87" y="19"/>
                    <a:pt x="84" y="11"/>
                  </a:cubicBezTo>
                  <a:cubicBezTo>
                    <a:pt x="83" y="7"/>
                    <a:pt x="82" y="4"/>
                    <a:pt x="82" y="0"/>
                  </a:cubicBezTo>
                  <a:cubicBezTo>
                    <a:pt x="79" y="1"/>
                    <a:pt x="76" y="2"/>
                    <a:pt x="73" y="3"/>
                  </a:cubicBezTo>
                  <a:cubicBezTo>
                    <a:pt x="67" y="5"/>
                    <a:pt x="62" y="6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31" y="19"/>
                    <a:pt x="17" y="29"/>
                    <a:pt x="10" y="42"/>
                  </a:cubicBezTo>
                  <a:cubicBezTo>
                    <a:pt x="3" y="56"/>
                    <a:pt x="0" y="115"/>
                    <a:pt x="0" y="115"/>
                  </a:cubicBezTo>
                  <a:cubicBezTo>
                    <a:pt x="5" y="117"/>
                    <a:pt x="11" y="119"/>
                    <a:pt x="17" y="121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46" y="129"/>
                    <a:pt x="88" y="133"/>
                    <a:pt x="131" y="133"/>
                  </a:cubicBezTo>
                  <a:cubicBezTo>
                    <a:pt x="131" y="133"/>
                    <a:pt x="132" y="133"/>
                    <a:pt x="132" y="133"/>
                  </a:cubicBezTo>
                  <a:cubicBezTo>
                    <a:pt x="134" y="133"/>
                    <a:pt x="136" y="133"/>
                    <a:pt x="138" y="133"/>
                  </a:cubicBezTo>
                  <a:cubicBezTo>
                    <a:pt x="139" y="133"/>
                    <a:pt x="141" y="133"/>
                    <a:pt x="143" y="133"/>
                  </a:cubicBezTo>
                  <a:cubicBezTo>
                    <a:pt x="143" y="133"/>
                    <a:pt x="144" y="133"/>
                    <a:pt x="144" y="133"/>
                  </a:cubicBezTo>
                  <a:cubicBezTo>
                    <a:pt x="187" y="133"/>
                    <a:pt x="229" y="129"/>
                    <a:pt x="258" y="121"/>
                  </a:cubicBezTo>
                  <a:cubicBezTo>
                    <a:pt x="258" y="121"/>
                    <a:pt x="258" y="121"/>
                    <a:pt x="258" y="121"/>
                  </a:cubicBezTo>
                  <a:cubicBezTo>
                    <a:pt x="265" y="119"/>
                    <a:pt x="271" y="117"/>
                    <a:pt x="276" y="115"/>
                  </a:cubicBezTo>
                  <a:close/>
                  <a:moveTo>
                    <a:pt x="138" y="79"/>
                  </a:moveTo>
                  <a:cubicBezTo>
                    <a:pt x="134" y="79"/>
                    <a:pt x="131" y="76"/>
                    <a:pt x="131" y="72"/>
                  </a:cubicBezTo>
                  <a:cubicBezTo>
                    <a:pt x="131" y="68"/>
                    <a:pt x="134" y="65"/>
                    <a:pt x="138" y="65"/>
                  </a:cubicBezTo>
                  <a:cubicBezTo>
                    <a:pt x="142" y="65"/>
                    <a:pt x="145" y="68"/>
                    <a:pt x="145" y="72"/>
                  </a:cubicBezTo>
                  <a:cubicBezTo>
                    <a:pt x="145" y="76"/>
                    <a:pt x="142" y="79"/>
                    <a:pt x="138" y="79"/>
                  </a:cubicBezTo>
                  <a:close/>
                  <a:moveTo>
                    <a:pt x="138" y="52"/>
                  </a:moveTo>
                  <a:cubicBezTo>
                    <a:pt x="134" y="52"/>
                    <a:pt x="131" y="49"/>
                    <a:pt x="131" y="45"/>
                  </a:cubicBezTo>
                  <a:cubicBezTo>
                    <a:pt x="131" y="41"/>
                    <a:pt x="134" y="38"/>
                    <a:pt x="138" y="38"/>
                  </a:cubicBezTo>
                  <a:cubicBezTo>
                    <a:pt x="142" y="38"/>
                    <a:pt x="145" y="41"/>
                    <a:pt x="145" y="45"/>
                  </a:cubicBezTo>
                  <a:cubicBezTo>
                    <a:pt x="145" y="49"/>
                    <a:pt x="142" y="52"/>
                    <a:pt x="13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00">
                <a:latin typeface="+mn-lt"/>
              </a:endParaRPr>
            </a:p>
          </p:txBody>
        </p:sp>
        <p:sp>
          <p:nvSpPr>
            <p:cNvPr id="114" name="Freeform 13"/>
            <p:cNvSpPr>
              <a:spLocks noEditPoints="1"/>
            </p:cNvSpPr>
            <p:nvPr/>
          </p:nvSpPr>
          <p:spPr bwMode="auto">
            <a:xfrm>
              <a:off x="1501775" y="782638"/>
              <a:ext cx="700088" cy="839788"/>
            </a:xfrm>
            <a:custGeom>
              <a:avLst/>
              <a:gdLst>
                <a:gd name="T0" fmla="*/ 19 w 187"/>
                <a:gd name="T1" fmla="*/ 103 h 224"/>
                <a:gd name="T2" fmla="*/ 2 w 187"/>
                <a:gd name="T3" fmla="*/ 121 h 224"/>
                <a:gd name="T4" fmla="*/ 26 w 187"/>
                <a:gd name="T5" fmla="*/ 166 h 224"/>
                <a:gd name="T6" fmla="*/ 93 w 187"/>
                <a:gd name="T7" fmla="*/ 224 h 224"/>
                <a:gd name="T8" fmla="*/ 161 w 187"/>
                <a:gd name="T9" fmla="*/ 166 h 224"/>
                <a:gd name="T10" fmla="*/ 184 w 187"/>
                <a:gd name="T11" fmla="*/ 121 h 224"/>
                <a:gd name="T12" fmla="*/ 165 w 187"/>
                <a:gd name="T13" fmla="*/ 103 h 224"/>
                <a:gd name="T14" fmla="*/ 147 w 187"/>
                <a:gd name="T15" fmla="*/ 39 h 224"/>
                <a:gd name="T16" fmla="*/ 115 w 187"/>
                <a:gd name="T17" fmla="*/ 13 h 224"/>
                <a:gd name="T18" fmla="*/ 54 w 187"/>
                <a:gd name="T19" fmla="*/ 13 h 224"/>
                <a:gd name="T20" fmla="*/ 35 w 187"/>
                <a:gd name="T21" fmla="*/ 26 h 224"/>
                <a:gd name="T22" fmla="*/ 17 w 187"/>
                <a:gd name="T23" fmla="*/ 51 h 224"/>
                <a:gd name="T24" fmla="*/ 51 w 187"/>
                <a:gd name="T25" fmla="*/ 62 h 224"/>
                <a:gd name="T26" fmla="*/ 153 w 187"/>
                <a:gd name="T27" fmla="*/ 90 h 224"/>
                <a:gd name="T28" fmla="*/ 154 w 187"/>
                <a:gd name="T29" fmla="*/ 119 h 224"/>
                <a:gd name="T30" fmla="*/ 150 w 187"/>
                <a:gd name="T31" fmla="*/ 119 h 224"/>
                <a:gd name="T32" fmla="*/ 101 w 187"/>
                <a:gd name="T33" fmla="*/ 119 h 224"/>
                <a:gd name="T34" fmla="*/ 93 w 187"/>
                <a:gd name="T35" fmla="*/ 118 h 224"/>
                <a:gd name="T36" fmla="*/ 84 w 187"/>
                <a:gd name="T37" fmla="*/ 119 h 224"/>
                <a:gd name="T38" fmla="*/ 36 w 187"/>
                <a:gd name="T39" fmla="*/ 119 h 224"/>
                <a:gd name="T40" fmla="*/ 31 w 187"/>
                <a:gd name="T41" fmla="*/ 119 h 224"/>
                <a:gd name="T42" fmla="*/ 31 w 187"/>
                <a:gd name="T43" fmla="*/ 90 h 224"/>
                <a:gd name="T44" fmla="*/ 146 w 187"/>
                <a:gd name="T45" fmla="*/ 124 h 224"/>
                <a:gd name="T46" fmla="*/ 125 w 187"/>
                <a:gd name="T47" fmla="*/ 145 h 224"/>
                <a:gd name="T48" fmla="*/ 105 w 187"/>
                <a:gd name="T49" fmla="*/ 124 h 224"/>
                <a:gd name="T50" fmla="*/ 125 w 187"/>
                <a:gd name="T51" fmla="*/ 104 h 224"/>
                <a:gd name="T52" fmla="*/ 146 w 187"/>
                <a:gd name="T53" fmla="*/ 121 h 224"/>
                <a:gd name="T54" fmla="*/ 146 w 187"/>
                <a:gd name="T55" fmla="*/ 123 h 224"/>
                <a:gd name="T56" fmla="*/ 45 w 187"/>
                <a:gd name="T57" fmla="*/ 110 h 224"/>
                <a:gd name="T58" fmla="*/ 74 w 187"/>
                <a:gd name="T59" fmla="*/ 110 h 224"/>
                <a:gd name="T60" fmla="*/ 74 w 187"/>
                <a:gd name="T61" fmla="*/ 139 h 224"/>
                <a:gd name="T62" fmla="*/ 45 w 187"/>
                <a:gd name="T63" fmla="*/ 139 h 224"/>
                <a:gd name="T64" fmla="*/ 40 w 187"/>
                <a:gd name="T65" fmla="*/ 123 h 224"/>
                <a:gd name="T66" fmla="*/ 40 w 187"/>
                <a:gd name="T67" fmla="*/ 121 h 224"/>
                <a:gd name="T68" fmla="*/ 31 w 187"/>
                <a:gd name="T69" fmla="*/ 135 h 224"/>
                <a:gd name="T70" fmla="*/ 31 w 187"/>
                <a:gd name="T71" fmla="*/ 124 h 224"/>
                <a:gd name="T72" fmla="*/ 35 w 187"/>
                <a:gd name="T73" fmla="*/ 124 h 224"/>
                <a:gd name="T74" fmla="*/ 85 w 187"/>
                <a:gd name="T75" fmla="*/ 124 h 224"/>
                <a:gd name="T76" fmla="*/ 93 w 187"/>
                <a:gd name="T77" fmla="*/ 122 h 224"/>
                <a:gd name="T78" fmla="*/ 101 w 187"/>
                <a:gd name="T79" fmla="*/ 124 h 224"/>
                <a:gd name="T80" fmla="*/ 150 w 187"/>
                <a:gd name="T81" fmla="*/ 124 h 224"/>
                <a:gd name="T82" fmla="*/ 154 w 187"/>
                <a:gd name="T83" fmla="*/ 124 h 224"/>
                <a:gd name="T84" fmla="*/ 155 w 187"/>
                <a:gd name="T85" fmla="*/ 134 h 224"/>
                <a:gd name="T86" fmla="*/ 162 w 187"/>
                <a:gd name="T87" fmla="*/ 114 h 224"/>
                <a:gd name="T88" fmla="*/ 174 w 187"/>
                <a:gd name="T89" fmla="*/ 122 h 224"/>
                <a:gd name="T90" fmla="*/ 153 w 187"/>
                <a:gd name="T91" fmla="*/ 155 h 224"/>
                <a:gd name="T92" fmla="*/ 93 w 187"/>
                <a:gd name="T93" fmla="*/ 215 h 224"/>
                <a:gd name="T94" fmla="*/ 33 w 187"/>
                <a:gd name="T95" fmla="*/ 155 h 224"/>
                <a:gd name="T96" fmla="*/ 12 w 187"/>
                <a:gd name="T97" fmla="*/ 122 h 224"/>
                <a:gd name="T98" fmla="*/ 22 w 187"/>
                <a:gd name="T99" fmla="*/ 11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7" h="224">
                  <a:moveTo>
                    <a:pt x="17" y="51"/>
                  </a:moveTo>
                  <a:cubicBezTo>
                    <a:pt x="13" y="67"/>
                    <a:pt x="15" y="87"/>
                    <a:pt x="19" y="103"/>
                  </a:cubicBezTo>
                  <a:cubicBezTo>
                    <a:pt x="17" y="103"/>
                    <a:pt x="15" y="103"/>
                    <a:pt x="12" y="105"/>
                  </a:cubicBezTo>
                  <a:cubicBezTo>
                    <a:pt x="7" y="108"/>
                    <a:pt x="4" y="113"/>
                    <a:pt x="2" y="121"/>
                  </a:cubicBezTo>
                  <a:cubicBezTo>
                    <a:pt x="0" y="136"/>
                    <a:pt x="6" y="155"/>
                    <a:pt x="15" y="162"/>
                  </a:cubicBezTo>
                  <a:cubicBezTo>
                    <a:pt x="19" y="165"/>
                    <a:pt x="22" y="166"/>
                    <a:pt x="26" y="166"/>
                  </a:cubicBezTo>
                  <a:cubicBezTo>
                    <a:pt x="26" y="166"/>
                    <a:pt x="26" y="166"/>
                    <a:pt x="26" y="166"/>
                  </a:cubicBezTo>
                  <a:cubicBezTo>
                    <a:pt x="37" y="202"/>
                    <a:pt x="63" y="224"/>
                    <a:pt x="93" y="224"/>
                  </a:cubicBezTo>
                  <a:cubicBezTo>
                    <a:pt x="124" y="224"/>
                    <a:pt x="149" y="202"/>
                    <a:pt x="160" y="166"/>
                  </a:cubicBezTo>
                  <a:cubicBezTo>
                    <a:pt x="160" y="166"/>
                    <a:pt x="161" y="166"/>
                    <a:pt x="161" y="166"/>
                  </a:cubicBezTo>
                  <a:cubicBezTo>
                    <a:pt x="164" y="166"/>
                    <a:pt x="168" y="165"/>
                    <a:pt x="171" y="162"/>
                  </a:cubicBezTo>
                  <a:cubicBezTo>
                    <a:pt x="181" y="155"/>
                    <a:pt x="187" y="136"/>
                    <a:pt x="184" y="121"/>
                  </a:cubicBezTo>
                  <a:cubicBezTo>
                    <a:pt x="183" y="113"/>
                    <a:pt x="180" y="108"/>
                    <a:pt x="175" y="105"/>
                  </a:cubicBezTo>
                  <a:cubicBezTo>
                    <a:pt x="171" y="103"/>
                    <a:pt x="168" y="103"/>
                    <a:pt x="165" y="103"/>
                  </a:cubicBezTo>
                  <a:cubicBezTo>
                    <a:pt x="168" y="90"/>
                    <a:pt x="170" y="73"/>
                    <a:pt x="168" y="54"/>
                  </a:cubicBezTo>
                  <a:cubicBezTo>
                    <a:pt x="160" y="35"/>
                    <a:pt x="147" y="39"/>
                    <a:pt x="147" y="39"/>
                  </a:cubicBezTo>
                  <a:cubicBezTo>
                    <a:pt x="147" y="35"/>
                    <a:pt x="134" y="19"/>
                    <a:pt x="118" y="14"/>
                  </a:cubicBezTo>
                  <a:cubicBezTo>
                    <a:pt x="117" y="14"/>
                    <a:pt x="116" y="14"/>
                    <a:pt x="115" y="13"/>
                  </a:cubicBezTo>
                  <a:cubicBezTo>
                    <a:pt x="84" y="0"/>
                    <a:pt x="47" y="5"/>
                    <a:pt x="47" y="5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45" y="14"/>
                    <a:pt x="34" y="17"/>
                    <a:pt x="23" y="21"/>
                  </a:cubicBezTo>
                  <a:cubicBezTo>
                    <a:pt x="23" y="21"/>
                    <a:pt x="27" y="23"/>
                    <a:pt x="35" y="26"/>
                  </a:cubicBezTo>
                  <a:cubicBezTo>
                    <a:pt x="4" y="39"/>
                    <a:pt x="1" y="37"/>
                    <a:pt x="1" y="37"/>
                  </a:cubicBezTo>
                  <a:cubicBezTo>
                    <a:pt x="7" y="46"/>
                    <a:pt x="10" y="46"/>
                    <a:pt x="17" y="51"/>
                  </a:cubicBezTo>
                  <a:close/>
                  <a:moveTo>
                    <a:pt x="31" y="90"/>
                  </a:moveTo>
                  <a:cubicBezTo>
                    <a:pt x="32" y="82"/>
                    <a:pt x="44" y="68"/>
                    <a:pt x="51" y="62"/>
                  </a:cubicBezTo>
                  <a:cubicBezTo>
                    <a:pt x="62" y="65"/>
                    <a:pt x="89" y="74"/>
                    <a:pt x="131" y="58"/>
                  </a:cubicBezTo>
                  <a:cubicBezTo>
                    <a:pt x="137" y="61"/>
                    <a:pt x="153" y="86"/>
                    <a:pt x="153" y="90"/>
                  </a:cubicBezTo>
                  <a:cubicBezTo>
                    <a:pt x="154" y="99"/>
                    <a:pt x="154" y="110"/>
                    <a:pt x="154" y="119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47" y="108"/>
                    <a:pt x="137" y="100"/>
                    <a:pt x="125" y="100"/>
                  </a:cubicBezTo>
                  <a:cubicBezTo>
                    <a:pt x="113" y="100"/>
                    <a:pt x="104" y="108"/>
                    <a:pt x="101" y="119"/>
                  </a:cubicBezTo>
                  <a:cubicBezTo>
                    <a:pt x="100" y="119"/>
                    <a:pt x="97" y="118"/>
                    <a:pt x="93" y="118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8"/>
                    <a:pt x="92" y="118"/>
                    <a:pt x="92" y="118"/>
                  </a:cubicBezTo>
                  <a:cubicBezTo>
                    <a:pt x="88" y="118"/>
                    <a:pt x="86" y="119"/>
                    <a:pt x="84" y="119"/>
                  </a:cubicBezTo>
                  <a:cubicBezTo>
                    <a:pt x="82" y="108"/>
                    <a:pt x="72" y="100"/>
                    <a:pt x="60" y="100"/>
                  </a:cubicBezTo>
                  <a:cubicBezTo>
                    <a:pt x="48" y="100"/>
                    <a:pt x="38" y="108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1" y="119"/>
                    <a:pt x="31" y="119"/>
                    <a:pt x="31" y="119"/>
                  </a:cubicBezTo>
                  <a:cubicBezTo>
                    <a:pt x="31" y="119"/>
                    <a:pt x="31" y="119"/>
                    <a:pt x="31" y="119"/>
                  </a:cubicBezTo>
                  <a:cubicBezTo>
                    <a:pt x="31" y="110"/>
                    <a:pt x="31" y="99"/>
                    <a:pt x="31" y="90"/>
                  </a:cubicBezTo>
                  <a:close/>
                  <a:moveTo>
                    <a:pt x="146" y="123"/>
                  </a:moveTo>
                  <a:cubicBezTo>
                    <a:pt x="146" y="123"/>
                    <a:pt x="146" y="124"/>
                    <a:pt x="146" y="124"/>
                  </a:cubicBezTo>
                  <a:cubicBezTo>
                    <a:pt x="146" y="130"/>
                    <a:pt x="144" y="135"/>
                    <a:pt x="140" y="139"/>
                  </a:cubicBezTo>
                  <a:cubicBezTo>
                    <a:pt x="136" y="142"/>
                    <a:pt x="131" y="145"/>
                    <a:pt x="125" y="145"/>
                  </a:cubicBezTo>
                  <a:cubicBezTo>
                    <a:pt x="120" y="145"/>
                    <a:pt x="115" y="142"/>
                    <a:pt x="111" y="139"/>
                  </a:cubicBezTo>
                  <a:cubicBezTo>
                    <a:pt x="107" y="135"/>
                    <a:pt x="105" y="130"/>
                    <a:pt x="105" y="124"/>
                  </a:cubicBezTo>
                  <a:cubicBezTo>
                    <a:pt x="105" y="118"/>
                    <a:pt x="107" y="113"/>
                    <a:pt x="111" y="110"/>
                  </a:cubicBezTo>
                  <a:cubicBezTo>
                    <a:pt x="115" y="106"/>
                    <a:pt x="120" y="104"/>
                    <a:pt x="125" y="104"/>
                  </a:cubicBezTo>
                  <a:cubicBezTo>
                    <a:pt x="131" y="104"/>
                    <a:pt x="136" y="106"/>
                    <a:pt x="140" y="110"/>
                  </a:cubicBezTo>
                  <a:cubicBezTo>
                    <a:pt x="143" y="113"/>
                    <a:pt x="145" y="117"/>
                    <a:pt x="146" y="121"/>
                  </a:cubicBezTo>
                  <a:cubicBezTo>
                    <a:pt x="146" y="121"/>
                    <a:pt x="146" y="121"/>
                    <a:pt x="146" y="122"/>
                  </a:cubicBezTo>
                  <a:cubicBezTo>
                    <a:pt x="146" y="122"/>
                    <a:pt x="146" y="122"/>
                    <a:pt x="146" y="123"/>
                  </a:cubicBezTo>
                  <a:close/>
                  <a:moveTo>
                    <a:pt x="40" y="121"/>
                  </a:moveTo>
                  <a:cubicBezTo>
                    <a:pt x="40" y="117"/>
                    <a:pt x="42" y="113"/>
                    <a:pt x="45" y="110"/>
                  </a:cubicBezTo>
                  <a:cubicBezTo>
                    <a:pt x="49" y="106"/>
                    <a:pt x="54" y="104"/>
                    <a:pt x="60" y="104"/>
                  </a:cubicBezTo>
                  <a:cubicBezTo>
                    <a:pt x="66" y="104"/>
                    <a:pt x="71" y="106"/>
                    <a:pt x="74" y="110"/>
                  </a:cubicBezTo>
                  <a:cubicBezTo>
                    <a:pt x="78" y="113"/>
                    <a:pt x="80" y="118"/>
                    <a:pt x="80" y="124"/>
                  </a:cubicBezTo>
                  <a:cubicBezTo>
                    <a:pt x="80" y="130"/>
                    <a:pt x="78" y="135"/>
                    <a:pt x="74" y="139"/>
                  </a:cubicBezTo>
                  <a:cubicBezTo>
                    <a:pt x="71" y="142"/>
                    <a:pt x="66" y="145"/>
                    <a:pt x="60" y="145"/>
                  </a:cubicBezTo>
                  <a:cubicBezTo>
                    <a:pt x="54" y="145"/>
                    <a:pt x="49" y="142"/>
                    <a:pt x="45" y="139"/>
                  </a:cubicBezTo>
                  <a:cubicBezTo>
                    <a:pt x="42" y="135"/>
                    <a:pt x="39" y="130"/>
                    <a:pt x="39" y="124"/>
                  </a:cubicBezTo>
                  <a:cubicBezTo>
                    <a:pt x="39" y="124"/>
                    <a:pt x="39" y="123"/>
                    <a:pt x="40" y="123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40" y="121"/>
                    <a:pt x="40" y="121"/>
                    <a:pt x="40" y="121"/>
                  </a:cubicBezTo>
                  <a:close/>
                  <a:moveTo>
                    <a:pt x="22" y="113"/>
                  </a:moveTo>
                  <a:cubicBezTo>
                    <a:pt x="26" y="126"/>
                    <a:pt x="30" y="135"/>
                    <a:pt x="31" y="135"/>
                  </a:cubicBezTo>
                  <a:cubicBezTo>
                    <a:pt x="31" y="135"/>
                    <a:pt x="31" y="130"/>
                    <a:pt x="31" y="124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5" y="138"/>
                    <a:pt x="46" y="149"/>
                    <a:pt x="60" y="149"/>
                  </a:cubicBezTo>
                  <a:cubicBezTo>
                    <a:pt x="74" y="149"/>
                    <a:pt x="85" y="138"/>
                    <a:pt x="85" y="124"/>
                  </a:cubicBezTo>
                  <a:cubicBezTo>
                    <a:pt x="85" y="124"/>
                    <a:pt x="85" y="123"/>
                    <a:pt x="85" y="123"/>
                  </a:cubicBezTo>
                  <a:cubicBezTo>
                    <a:pt x="85" y="123"/>
                    <a:pt x="88" y="122"/>
                    <a:pt x="93" y="122"/>
                  </a:cubicBezTo>
                  <a:cubicBezTo>
                    <a:pt x="98" y="122"/>
                    <a:pt x="100" y="123"/>
                    <a:pt x="101" y="123"/>
                  </a:cubicBezTo>
                  <a:cubicBezTo>
                    <a:pt x="101" y="123"/>
                    <a:pt x="101" y="124"/>
                    <a:pt x="101" y="124"/>
                  </a:cubicBezTo>
                  <a:cubicBezTo>
                    <a:pt x="101" y="138"/>
                    <a:pt x="112" y="149"/>
                    <a:pt x="125" y="149"/>
                  </a:cubicBezTo>
                  <a:cubicBezTo>
                    <a:pt x="139" y="149"/>
                    <a:pt x="150" y="138"/>
                    <a:pt x="150" y="124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4" y="124"/>
                    <a:pt x="154" y="124"/>
                    <a:pt x="154" y="124"/>
                  </a:cubicBezTo>
                  <a:cubicBezTo>
                    <a:pt x="154" y="124"/>
                    <a:pt x="154" y="124"/>
                    <a:pt x="154" y="124"/>
                  </a:cubicBezTo>
                  <a:cubicBezTo>
                    <a:pt x="155" y="130"/>
                    <a:pt x="155" y="134"/>
                    <a:pt x="155" y="134"/>
                  </a:cubicBezTo>
                  <a:cubicBezTo>
                    <a:pt x="155" y="134"/>
                    <a:pt x="158" y="127"/>
                    <a:pt x="162" y="114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63" y="114"/>
                    <a:pt x="167" y="112"/>
                    <a:pt x="170" y="114"/>
                  </a:cubicBezTo>
                  <a:cubicBezTo>
                    <a:pt x="172" y="115"/>
                    <a:pt x="174" y="119"/>
                    <a:pt x="174" y="122"/>
                  </a:cubicBezTo>
                  <a:cubicBezTo>
                    <a:pt x="176" y="135"/>
                    <a:pt x="171" y="150"/>
                    <a:pt x="165" y="154"/>
                  </a:cubicBezTo>
                  <a:cubicBezTo>
                    <a:pt x="162" y="157"/>
                    <a:pt x="156" y="157"/>
                    <a:pt x="153" y="155"/>
                  </a:cubicBezTo>
                  <a:cubicBezTo>
                    <a:pt x="153" y="158"/>
                    <a:pt x="153" y="158"/>
                    <a:pt x="153" y="158"/>
                  </a:cubicBezTo>
                  <a:cubicBezTo>
                    <a:pt x="144" y="193"/>
                    <a:pt x="121" y="215"/>
                    <a:pt x="93" y="215"/>
                  </a:cubicBezTo>
                  <a:cubicBezTo>
                    <a:pt x="66" y="215"/>
                    <a:pt x="43" y="194"/>
                    <a:pt x="34" y="159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1" y="156"/>
                    <a:pt x="26" y="158"/>
                    <a:pt x="22" y="154"/>
                  </a:cubicBezTo>
                  <a:cubicBezTo>
                    <a:pt x="16" y="149"/>
                    <a:pt x="10" y="135"/>
                    <a:pt x="12" y="122"/>
                  </a:cubicBezTo>
                  <a:cubicBezTo>
                    <a:pt x="13" y="119"/>
                    <a:pt x="14" y="115"/>
                    <a:pt x="17" y="114"/>
                  </a:cubicBezTo>
                  <a:cubicBezTo>
                    <a:pt x="18" y="113"/>
                    <a:pt x="21" y="113"/>
                    <a:pt x="22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00">
                <a:latin typeface="+mn-lt"/>
              </a:endParaRPr>
            </a:p>
          </p:txBody>
        </p:sp>
      </p:grpSp>
      <p:grpSp>
        <p:nvGrpSpPr>
          <p:cNvPr id="130" name="Group 129"/>
          <p:cNvGrpSpPr>
            <a:grpSpLocks/>
          </p:cNvGrpSpPr>
          <p:nvPr/>
        </p:nvGrpSpPr>
        <p:grpSpPr>
          <a:xfrm flipH="1">
            <a:off x="4254558" y="1724327"/>
            <a:ext cx="322562" cy="427108"/>
            <a:chOff x="1333500" y="782638"/>
            <a:chExt cx="1033463" cy="1368425"/>
          </a:xfrm>
          <a:solidFill>
            <a:schemeClr val="bg1">
              <a:lumMod val="50000"/>
            </a:schemeClr>
          </a:solidFill>
        </p:grpSpPr>
        <p:sp>
          <p:nvSpPr>
            <p:cNvPr id="131" name="Freeform 12"/>
            <p:cNvSpPr>
              <a:spLocks noEditPoints="1"/>
            </p:cNvSpPr>
            <p:nvPr/>
          </p:nvSpPr>
          <p:spPr bwMode="auto">
            <a:xfrm>
              <a:off x="1333500" y="1652588"/>
              <a:ext cx="1033463" cy="498475"/>
            </a:xfrm>
            <a:custGeom>
              <a:avLst/>
              <a:gdLst>
                <a:gd name="T0" fmla="*/ 276 w 276"/>
                <a:gd name="T1" fmla="*/ 115 h 133"/>
                <a:gd name="T2" fmla="*/ 265 w 276"/>
                <a:gd name="T3" fmla="*/ 42 h 133"/>
                <a:gd name="T4" fmla="*/ 218 w 276"/>
                <a:gd name="T5" fmla="*/ 8 h 133"/>
                <a:gd name="T6" fmla="*/ 218 w 276"/>
                <a:gd name="T7" fmla="*/ 8 h 133"/>
                <a:gd name="T8" fmla="*/ 203 w 276"/>
                <a:gd name="T9" fmla="*/ 3 h 133"/>
                <a:gd name="T10" fmla="*/ 193 w 276"/>
                <a:gd name="T11" fmla="*/ 0 h 133"/>
                <a:gd name="T12" fmla="*/ 191 w 276"/>
                <a:gd name="T13" fmla="*/ 11 h 133"/>
                <a:gd name="T14" fmla="*/ 181 w 276"/>
                <a:gd name="T15" fmla="*/ 32 h 133"/>
                <a:gd name="T16" fmla="*/ 173 w 276"/>
                <a:gd name="T17" fmla="*/ 41 h 133"/>
                <a:gd name="T18" fmla="*/ 156 w 276"/>
                <a:gd name="T19" fmla="*/ 11 h 133"/>
                <a:gd name="T20" fmla="*/ 138 w 276"/>
                <a:gd name="T21" fmla="*/ 25 h 133"/>
                <a:gd name="T22" fmla="*/ 120 w 276"/>
                <a:gd name="T23" fmla="*/ 11 h 133"/>
                <a:gd name="T24" fmla="*/ 102 w 276"/>
                <a:gd name="T25" fmla="*/ 41 h 133"/>
                <a:gd name="T26" fmla="*/ 94 w 276"/>
                <a:gd name="T27" fmla="*/ 31 h 133"/>
                <a:gd name="T28" fmla="*/ 84 w 276"/>
                <a:gd name="T29" fmla="*/ 11 h 133"/>
                <a:gd name="T30" fmla="*/ 82 w 276"/>
                <a:gd name="T31" fmla="*/ 0 h 133"/>
                <a:gd name="T32" fmla="*/ 73 w 276"/>
                <a:gd name="T33" fmla="*/ 3 h 133"/>
                <a:gd name="T34" fmla="*/ 58 w 276"/>
                <a:gd name="T35" fmla="*/ 8 h 133"/>
                <a:gd name="T36" fmla="*/ 58 w 276"/>
                <a:gd name="T37" fmla="*/ 8 h 133"/>
                <a:gd name="T38" fmla="*/ 10 w 276"/>
                <a:gd name="T39" fmla="*/ 42 h 133"/>
                <a:gd name="T40" fmla="*/ 0 w 276"/>
                <a:gd name="T41" fmla="*/ 115 h 133"/>
                <a:gd name="T42" fmla="*/ 17 w 276"/>
                <a:gd name="T43" fmla="*/ 121 h 133"/>
                <a:gd name="T44" fmla="*/ 17 w 276"/>
                <a:gd name="T45" fmla="*/ 121 h 133"/>
                <a:gd name="T46" fmla="*/ 131 w 276"/>
                <a:gd name="T47" fmla="*/ 133 h 133"/>
                <a:gd name="T48" fmla="*/ 132 w 276"/>
                <a:gd name="T49" fmla="*/ 133 h 133"/>
                <a:gd name="T50" fmla="*/ 138 w 276"/>
                <a:gd name="T51" fmla="*/ 133 h 133"/>
                <a:gd name="T52" fmla="*/ 143 w 276"/>
                <a:gd name="T53" fmla="*/ 133 h 133"/>
                <a:gd name="T54" fmla="*/ 144 w 276"/>
                <a:gd name="T55" fmla="*/ 133 h 133"/>
                <a:gd name="T56" fmla="*/ 258 w 276"/>
                <a:gd name="T57" fmla="*/ 121 h 133"/>
                <a:gd name="T58" fmla="*/ 258 w 276"/>
                <a:gd name="T59" fmla="*/ 121 h 133"/>
                <a:gd name="T60" fmla="*/ 276 w 276"/>
                <a:gd name="T61" fmla="*/ 115 h 133"/>
                <a:gd name="T62" fmla="*/ 138 w 276"/>
                <a:gd name="T63" fmla="*/ 79 h 133"/>
                <a:gd name="T64" fmla="*/ 131 w 276"/>
                <a:gd name="T65" fmla="*/ 72 h 133"/>
                <a:gd name="T66" fmla="*/ 138 w 276"/>
                <a:gd name="T67" fmla="*/ 65 h 133"/>
                <a:gd name="T68" fmla="*/ 145 w 276"/>
                <a:gd name="T69" fmla="*/ 72 h 133"/>
                <a:gd name="T70" fmla="*/ 138 w 276"/>
                <a:gd name="T71" fmla="*/ 79 h 133"/>
                <a:gd name="T72" fmla="*/ 138 w 276"/>
                <a:gd name="T73" fmla="*/ 52 h 133"/>
                <a:gd name="T74" fmla="*/ 131 w 276"/>
                <a:gd name="T75" fmla="*/ 45 h 133"/>
                <a:gd name="T76" fmla="*/ 138 w 276"/>
                <a:gd name="T77" fmla="*/ 38 h 133"/>
                <a:gd name="T78" fmla="*/ 145 w 276"/>
                <a:gd name="T79" fmla="*/ 45 h 133"/>
                <a:gd name="T80" fmla="*/ 138 w 276"/>
                <a:gd name="T81" fmla="*/ 5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6" h="133">
                  <a:moveTo>
                    <a:pt x="276" y="115"/>
                  </a:moveTo>
                  <a:cubicBezTo>
                    <a:pt x="276" y="115"/>
                    <a:pt x="272" y="56"/>
                    <a:pt x="265" y="42"/>
                  </a:cubicBezTo>
                  <a:cubicBezTo>
                    <a:pt x="259" y="29"/>
                    <a:pt x="244" y="19"/>
                    <a:pt x="218" y="8"/>
                  </a:cubicBezTo>
                  <a:cubicBezTo>
                    <a:pt x="218" y="8"/>
                    <a:pt x="218" y="8"/>
                    <a:pt x="218" y="8"/>
                  </a:cubicBezTo>
                  <a:cubicBezTo>
                    <a:pt x="213" y="6"/>
                    <a:pt x="208" y="5"/>
                    <a:pt x="203" y="3"/>
                  </a:cubicBezTo>
                  <a:cubicBezTo>
                    <a:pt x="200" y="2"/>
                    <a:pt x="197" y="1"/>
                    <a:pt x="193" y="0"/>
                  </a:cubicBezTo>
                  <a:cubicBezTo>
                    <a:pt x="193" y="4"/>
                    <a:pt x="192" y="7"/>
                    <a:pt x="191" y="11"/>
                  </a:cubicBezTo>
                  <a:cubicBezTo>
                    <a:pt x="189" y="19"/>
                    <a:pt x="185" y="26"/>
                    <a:pt x="181" y="32"/>
                  </a:cubicBezTo>
                  <a:cubicBezTo>
                    <a:pt x="178" y="36"/>
                    <a:pt x="175" y="39"/>
                    <a:pt x="173" y="41"/>
                  </a:cubicBezTo>
                  <a:cubicBezTo>
                    <a:pt x="171" y="37"/>
                    <a:pt x="156" y="11"/>
                    <a:pt x="156" y="1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20" y="11"/>
                    <a:pt x="104" y="37"/>
                    <a:pt x="102" y="41"/>
                  </a:cubicBezTo>
                  <a:cubicBezTo>
                    <a:pt x="100" y="39"/>
                    <a:pt x="97" y="35"/>
                    <a:pt x="94" y="31"/>
                  </a:cubicBezTo>
                  <a:cubicBezTo>
                    <a:pt x="90" y="26"/>
                    <a:pt x="87" y="19"/>
                    <a:pt x="84" y="11"/>
                  </a:cubicBezTo>
                  <a:cubicBezTo>
                    <a:pt x="83" y="7"/>
                    <a:pt x="82" y="4"/>
                    <a:pt x="82" y="0"/>
                  </a:cubicBezTo>
                  <a:cubicBezTo>
                    <a:pt x="79" y="1"/>
                    <a:pt x="76" y="2"/>
                    <a:pt x="73" y="3"/>
                  </a:cubicBezTo>
                  <a:cubicBezTo>
                    <a:pt x="67" y="5"/>
                    <a:pt x="62" y="6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31" y="19"/>
                    <a:pt x="17" y="29"/>
                    <a:pt x="10" y="42"/>
                  </a:cubicBezTo>
                  <a:cubicBezTo>
                    <a:pt x="3" y="56"/>
                    <a:pt x="0" y="115"/>
                    <a:pt x="0" y="115"/>
                  </a:cubicBezTo>
                  <a:cubicBezTo>
                    <a:pt x="5" y="117"/>
                    <a:pt x="11" y="119"/>
                    <a:pt x="17" y="121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46" y="129"/>
                    <a:pt x="88" y="133"/>
                    <a:pt x="131" y="133"/>
                  </a:cubicBezTo>
                  <a:cubicBezTo>
                    <a:pt x="131" y="133"/>
                    <a:pt x="132" y="133"/>
                    <a:pt x="132" y="133"/>
                  </a:cubicBezTo>
                  <a:cubicBezTo>
                    <a:pt x="134" y="133"/>
                    <a:pt x="136" y="133"/>
                    <a:pt x="138" y="133"/>
                  </a:cubicBezTo>
                  <a:cubicBezTo>
                    <a:pt x="139" y="133"/>
                    <a:pt x="141" y="133"/>
                    <a:pt x="143" y="133"/>
                  </a:cubicBezTo>
                  <a:cubicBezTo>
                    <a:pt x="143" y="133"/>
                    <a:pt x="144" y="133"/>
                    <a:pt x="144" y="133"/>
                  </a:cubicBezTo>
                  <a:cubicBezTo>
                    <a:pt x="187" y="133"/>
                    <a:pt x="229" y="129"/>
                    <a:pt x="258" y="121"/>
                  </a:cubicBezTo>
                  <a:cubicBezTo>
                    <a:pt x="258" y="121"/>
                    <a:pt x="258" y="121"/>
                    <a:pt x="258" y="121"/>
                  </a:cubicBezTo>
                  <a:cubicBezTo>
                    <a:pt x="265" y="119"/>
                    <a:pt x="271" y="117"/>
                    <a:pt x="276" y="115"/>
                  </a:cubicBezTo>
                  <a:close/>
                  <a:moveTo>
                    <a:pt x="138" y="79"/>
                  </a:moveTo>
                  <a:cubicBezTo>
                    <a:pt x="134" y="79"/>
                    <a:pt x="131" y="76"/>
                    <a:pt x="131" y="72"/>
                  </a:cubicBezTo>
                  <a:cubicBezTo>
                    <a:pt x="131" y="68"/>
                    <a:pt x="134" y="65"/>
                    <a:pt x="138" y="65"/>
                  </a:cubicBezTo>
                  <a:cubicBezTo>
                    <a:pt x="142" y="65"/>
                    <a:pt x="145" y="68"/>
                    <a:pt x="145" y="72"/>
                  </a:cubicBezTo>
                  <a:cubicBezTo>
                    <a:pt x="145" y="76"/>
                    <a:pt x="142" y="79"/>
                    <a:pt x="138" y="79"/>
                  </a:cubicBezTo>
                  <a:close/>
                  <a:moveTo>
                    <a:pt x="138" y="52"/>
                  </a:moveTo>
                  <a:cubicBezTo>
                    <a:pt x="134" y="52"/>
                    <a:pt x="131" y="49"/>
                    <a:pt x="131" y="45"/>
                  </a:cubicBezTo>
                  <a:cubicBezTo>
                    <a:pt x="131" y="41"/>
                    <a:pt x="134" y="38"/>
                    <a:pt x="138" y="38"/>
                  </a:cubicBezTo>
                  <a:cubicBezTo>
                    <a:pt x="142" y="38"/>
                    <a:pt x="145" y="41"/>
                    <a:pt x="145" y="45"/>
                  </a:cubicBezTo>
                  <a:cubicBezTo>
                    <a:pt x="145" y="49"/>
                    <a:pt x="142" y="52"/>
                    <a:pt x="13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00">
                <a:latin typeface="+mn-lt"/>
              </a:endParaRPr>
            </a:p>
          </p:txBody>
        </p:sp>
        <p:sp>
          <p:nvSpPr>
            <p:cNvPr id="132" name="Freeform 13"/>
            <p:cNvSpPr>
              <a:spLocks noEditPoints="1"/>
            </p:cNvSpPr>
            <p:nvPr/>
          </p:nvSpPr>
          <p:spPr bwMode="auto">
            <a:xfrm>
              <a:off x="1501775" y="782638"/>
              <a:ext cx="700088" cy="839788"/>
            </a:xfrm>
            <a:custGeom>
              <a:avLst/>
              <a:gdLst>
                <a:gd name="T0" fmla="*/ 19 w 187"/>
                <a:gd name="T1" fmla="*/ 103 h 224"/>
                <a:gd name="T2" fmla="*/ 2 w 187"/>
                <a:gd name="T3" fmla="*/ 121 h 224"/>
                <a:gd name="T4" fmla="*/ 26 w 187"/>
                <a:gd name="T5" fmla="*/ 166 h 224"/>
                <a:gd name="T6" fmla="*/ 93 w 187"/>
                <a:gd name="T7" fmla="*/ 224 h 224"/>
                <a:gd name="T8" fmla="*/ 161 w 187"/>
                <a:gd name="T9" fmla="*/ 166 h 224"/>
                <a:gd name="T10" fmla="*/ 184 w 187"/>
                <a:gd name="T11" fmla="*/ 121 h 224"/>
                <a:gd name="T12" fmla="*/ 165 w 187"/>
                <a:gd name="T13" fmla="*/ 103 h 224"/>
                <a:gd name="T14" fmla="*/ 147 w 187"/>
                <a:gd name="T15" fmla="*/ 39 h 224"/>
                <a:gd name="T16" fmla="*/ 115 w 187"/>
                <a:gd name="T17" fmla="*/ 13 h 224"/>
                <a:gd name="T18" fmla="*/ 54 w 187"/>
                <a:gd name="T19" fmla="*/ 13 h 224"/>
                <a:gd name="T20" fmla="*/ 35 w 187"/>
                <a:gd name="T21" fmla="*/ 26 h 224"/>
                <a:gd name="T22" fmla="*/ 17 w 187"/>
                <a:gd name="T23" fmla="*/ 51 h 224"/>
                <a:gd name="T24" fmla="*/ 51 w 187"/>
                <a:gd name="T25" fmla="*/ 62 h 224"/>
                <a:gd name="T26" fmla="*/ 153 w 187"/>
                <a:gd name="T27" fmla="*/ 90 h 224"/>
                <a:gd name="T28" fmla="*/ 154 w 187"/>
                <a:gd name="T29" fmla="*/ 119 h 224"/>
                <a:gd name="T30" fmla="*/ 150 w 187"/>
                <a:gd name="T31" fmla="*/ 119 h 224"/>
                <a:gd name="T32" fmla="*/ 101 w 187"/>
                <a:gd name="T33" fmla="*/ 119 h 224"/>
                <a:gd name="T34" fmla="*/ 93 w 187"/>
                <a:gd name="T35" fmla="*/ 118 h 224"/>
                <a:gd name="T36" fmla="*/ 84 w 187"/>
                <a:gd name="T37" fmla="*/ 119 h 224"/>
                <a:gd name="T38" fmla="*/ 36 w 187"/>
                <a:gd name="T39" fmla="*/ 119 h 224"/>
                <a:gd name="T40" fmla="*/ 31 w 187"/>
                <a:gd name="T41" fmla="*/ 119 h 224"/>
                <a:gd name="T42" fmla="*/ 31 w 187"/>
                <a:gd name="T43" fmla="*/ 90 h 224"/>
                <a:gd name="T44" fmla="*/ 146 w 187"/>
                <a:gd name="T45" fmla="*/ 124 h 224"/>
                <a:gd name="T46" fmla="*/ 125 w 187"/>
                <a:gd name="T47" fmla="*/ 145 h 224"/>
                <a:gd name="T48" fmla="*/ 105 w 187"/>
                <a:gd name="T49" fmla="*/ 124 h 224"/>
                <a:gd name="T50" fmla="*/ 125 w 187"/>
                <a:gd name="T51" fmla="*/ 104 h 224"/>
                <a:gd name="T52" fmla="*/ 146 w 187"/>
                <a:gd name="T53" fmla="*/ 121 h 224"/>
                <a:gd name="T54" fmla="*/ 146 w 187"/>
                <a:gd name="T55" fmla="*/ 123 h 224"/>
                <a:gd name="T56" fmla="*/ 45 w 187"/>
                <a:gd name="T57" fmla="*/ 110 h 224"/>
                <a:gd name="T58" fmla="*/ 74 w 187"/>
                <a:gd name="T59" fmla="*/ 110 h 224"/>
                <a:gd name="T60" fmla="*/ 74 w 187"/>
                <a:gd name="T61" fmla="*/ 139 h 224"/>
                <a:gd name="T62" fmla="*/ 45 w 187"/>
                <a:gd name="T63" fmla="*/ 139 h 224"/>
                <a:gd name="T64" fmla="*/ 40 w 187"/>
                <a:gd name="T65" fmla="*/ 123 h 224"/>
                <a:gd name="T66" fmla="*/ 40 w 187"/>
                <a:gd name="T67" fmla="*/ 121 h 224"/>
                <a:gd name="T68" fmla="*/ 31 w 187"/>
                <a:gd name="T69" fmla="*/ 135 h 224"/>
                <a:gd name="T70" fmla="*/ 31 w 187"/>
                <a:gd name="T71" fmla="*/ 124 h 224"/>
                <a:gd name="T72" fmla="*/ 35 w 187"/>
                <a:gd name="T73" fmla="*/ 124 h 224"/>
                <a:gd name="T74" fmla="*/ 85 w 187"/>
                <a:gd name="T75" fmla="*/ 124 h 224"/>
                <a:gd name="T76" fmla="*/ 93 w 187"/>
                <a:gd name="T77" fmla="*/ 122 h 224"/>
                <a:gd name="T78" fmla="*/ 101 w 187"/>
                <a:gd name="T79" fmla="*/ 124 h 224"/>
                <a:gd name="T80" fmla="*/ 150 w 187"/>
                <a:gd name="T81" fmla="*/ 124 h 224"/>
                <a:gd name="T82" fmla="*/ 154 w 187"/>
                <a:gd name="T83" fmla="*/ 124 h 224"/>
                <a:gd name="T84" fmla="*/ 155 w 187"/>
                <a:gd name="T85" fmla="*/ 134 h 224"/>
                <a:gd name="T86" fmla="*/ 162 w 187"/>
                <a:gd name="T87" fmla="*/ 114 h 224"/>
                <a:gd name="T88" fmla="*/ 174 w 187"/>
                <a:gd name="T89" fmla="*/ 122 h 224"/>
                <a:gd name="T90" fmla="*/ 153 w 187"/>
                <a:gd name="T91" fmla="*/ 155 h 224"/>
                <a:gd name="T92" fmla="*/ 93 w 187"/>
                <a:gd name="T93" fmla="*/ 215 h 224"/>
                <a:gd name="T94" fmla="*/ 33 w 187"/>
                <a:gd name="T95" fmla="*/ 155 h 224"/>
                <a:gd name="T96" fmla="*/ 12 w 187"/>
                <a:gd name="T97" fmla="*/ 122 h 224"/>
                <a:gd name="T98" fmla="*/ 22 w 187"/>
                <a:gd name="T99" fmla="*/ 11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7" h="224">
                  <a:moveTo>
                    <a:pt x="17" y="51"/>
                  </a:moveTo>
                  <a:cubicBezTo>
                    <a:pt x="13" y="67"/>
                    <a:pt x="15" y="87"/>
                    <a:pt x="19" y="103"/>
                  </a:cubicBezTo>
                  <a:cubicBezTo>
                    <a:pt x="17" y="103"/>
                    <a:pt x="15" y="103"/>
                    <a:pt x="12" y="105"/>
                  </a:cubicBezTo>
                  <a:cubicBezTo>
                    <a:pt x="7" y="108"/>
                    <a:pt x="4" y="113"/>
                    <a:pt x="2" y="121"/>
                  </a:cubicBezTo>
                  <a:cubicBezTo>
                    <a:pt x="0" y="136"/>
                    <a:pt x="6" y="155"/>
                    <a:pt x="15" y="162"/>
                  </a:cubicBezTo>
                  <a:cubicBezTo>
                    <a:pt x="19" y="165"/>
                    <a:pt x="22" y="166"/>
                    <a:pt x="26" y="166"/>
                  </a:cubicBezTo>
                  <a:cubicBezTo>
                    <a:pt x="26" y="166"/>
                    <a:pt x="26" y="166"/>
                    <a:pt x="26" y="166"/>
                  </a:cubicBezTo>
                  <a:cubicBezTo>
                    <a:pt x="37" y="202"/>
                    <a:pt x="63" y="224"/>
                    <a:pt x="93" y="224"/>
                  </a:cubicBezTo>
                  <a:cubicBezTo>
                    <a:pt x="124" y="224"/>
                    <a:pt x="149" y="202"/>
                    <a:pt x="160" y="166"/>
                  </a:cubicBezTo>
                  <a:cubicBezTo>
                    <a:pt x="160" y="166"/>
                    <a:pt x="161" y="166"/>
                    <a:pt x="161" y="166"/>
                  </a:cubicBezTo>
                  <a:cubicBezTo>
                    <a:pt x="164" y="166"/>
                    <a:pt x="168" y="165"/>
                    <a:pt x="171" y="162"/>
                  </a:cubicBezTo>
                  <a:cubicBezTo>
                    <a:pt x="181" y="155"/>
                    <a:pt x="187" y="136"/>
                    <a:pt x="184" y="121"/>
                  </a:cubicBezTo>
                  <a:cubicBezTo>
                    <a:pt x="183" y="113"/>
                    <a:pt x="180" y="108"/>
                    <a:pt x="175" y="105"/>
                  </a:cubicBezTo>
                  <a:cubicBezTo>
                    <a:pt x="171" y="103"/>
                    <a:pt x="168" y="103"/>
                    <a:pt x="165" y="103"/>
                  </a:cubicBezTo>
                  <a:cubicBezTo>
                    <a:pt x="168" y="90"/>
                    <a:pt x="170" y="73"/>
                    <a:pt x="168" y="54"/>
                  </a:cubicBezTo>
                  <a:cubicBezTo>
                    <a:pt x="160" y="35"/>
                    <a:pt x="147" y="39"/>
                    <a:pt x="147" y="39"/>
                  </a:cubicBezTo>
                  <a:cubicBezTo>
                    <a:pt x="147" y="35"/>
                    <a:pt x="134" y="19"/>
                    <a:pt x="118" y="14"/>
                  </a:cubicBezTo>
                  <a:cubicBezTo>
                    <a:pt x="117" y="14"/>
                    <a:pt x="116" y="14"/>
                    <a:pt x="115" y="13"/>
                  </a:cubicBezTo>
                  <a:cubicBezTo>
                    <a:pt x="84" y="0"/>
                    <a:pt x="47" y="5"/>
                    <a:pt x="47" y="5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45" y="14"/>
                    <a:pt x="34" y="17"/>
                    <a:pt x="23" y="21"/>
                  </a:cubicBezTo>
                  <a:cubicBezTo>
                    <a:pt x="23" y="21"/>
                    <a:pt x="27" y="23"/>
                    <a:pt x="35" y="26"/>
                  </a:cubicBezTo>
                  <a:cubicBezTo>
                    <a:pt x="4" y="39"/>
                    <a:pt x="1" y="37"/>
                    <a:pt x="1" y="37"/>
                  </a:cubicBezTo>
                  <a:cubicBezTo>
                    <a:pt x="7" y="46"/>
                    <a:pt x="10" y="46"/>
                    <a:pt x="17" y="51"/>
                  </a:cubicBezTo>
                  <a:close/>
                  <a:moveTo>
                    <a:pt x="31" y="90"/>
                  </a:moveTo>
                  <a:cubicBezTo>
                    <a:pt x="32" y="82"/>
                    <a:pt x="44" y="68"/>
                    <a:pt x="51" y="62"/>
                  </a:cubicBezTo>
                  <a:cubicBezTo>
                    <a:pt x="62" y="65"/>
                    <a:pt x="89" y="74"/>
                    <a:pt x="131" y="58"/>
                  </a:cubicBezTo>
                  <a:cubicBezTo>
                    <a:pt x="137" y="61"/>
                    <a:pt x="153" y="86"/>
                    <a:pt x="153" y="90"/>
                  </a:cubicBezTo>
                  <a:cubicBezTo>
                    <a:pt x="154" y="99"/>
                    <a:pt x="154" y="110"/>
                    <a:pt x="154" y="119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47" y="108"/>
                    <a:pt x="137" y="100"/>
                    <a:pt x="125" y="100"/>
                  </a:cubicBezTo>
                  <a:cubicBezTo>
                    <a:pt x="113" y="100"/>
                    <a:pt x="104" y="108"/>
                    <a:pt x="101" y="119"/>
                  </a:cubicBezTo>
                  <a:cubicBezTo>
                    <a:pt x="100" y="119"/>
                    <a:pt x="97" y="118"/>
                    <a:pt x="93" y="118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8"/>
                    <a:pt x="92" y="118"/>
                    <a:pt x="92" y="118"/>
                  </a:cubicBezTo>
                  <a:cubicBezTo>
                    <a:pt x="88" y="118"/>
                    <a:pt x="86" y="119"/>
                    <a:pt x="84" y="119"/>
                  </a:cubicBezTo>
                  <a:cubicBezTo>
                    <a:pt x="82" y="108"/>
                    <a:pt x="72" y="100"/>
                    <a:pt x="60" y="100"/>
                  </a:cubicBezTo>
                  <a:cubicBezTo>
                    <a:pt x="48" y="100"/>
                    <a:pt x="38" y="108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1" y="119"/>
                    <a:pt x="31" y="119"/>
                    <a:pt x="31" y="119"/>
                  </a:cubicBezTo>
                  <a:cubicBezTo>
                    <a:pt x="31" y="119"/>
                    <a:pt x="31" y="119"/>
                    <a:pt x="31" y="119"/>
                  </a:cubicBezTo>
                  <a:cubicBezTo>
                    <a:pt x="31" y="110"/>
                    <a:pt x="31" y="99"/>
                    <a:pt x="31" y="90"/>
                  </a:cubicBezTo>
                  <a:close/>
                  <a:moveTo>
                    <a:pt x="146" y="123"/>
                  </a:moveTo>
                  <a:cubicBezTo>
                    <a:pt x="146" y="123"/>
                    <a:pt x="146" y="124"/>
                    <a:pt x="146" y="124"/>
                  </a:cubicBezTo>
                  <a:cubicBezTo>
                    <a:pt x="146" y="130"/>
                    <a:pt x="144" y="135"/>
                    <a:pt x="140" y="139"/>
                  </a:cubicBezTo>
                  <a:cubicBezTo>
                    <a:pt x="136" y="142"/>
                    <a:pt x="131" y="145"/>
                    <a:pt x="125" y="145"/>
                  </a:cubicBezTo>
                  <a:cubicBezTo>
                    <a:pt x="120" y="145"/>
                    <a:pt x="115" y="142"/>
                    <a:pt x="111" y="139"/>
                  </a:cubicBezTo>
                  <a:cubicBezTo>
                    <a:pt x="107" y="135"/>
                    <a:pt x="105" y="130"/>
                    <a:pt x="105" y="124"/>
                  </a:cubicBezTo>
                  <a:cubicBezTo>
                    <a:pt x="105" y="118"/>
                    <a:pt x="107" y="113"/>
                    <a:pt x="111" y="110"/>
                  </a:cubicBezTo>
                  <a:cubicBezTo>
                    <a:pt x="115" y="106"/>
                    <a:pt x="120" y="104"/>
                    <a:pt x="125" y="104"/>
                  </a:cubicBezTo>
                  <a:cubicBezTo>
                    <a:pt x="131" y="104"/>
                    <a:pt x="136" y="106"/>
                    <a:pt x="140" y="110"/>
                  </a:cubicBezTo>
                  <a:cubicBezTo>
                    <a:pt x="143" y="113"/>
                    <a:pt x="145" y="117"/>
                    <a:pt x="146" y="121"/>
                  </a:cubicBezTo>
                  <a:cubicBezTo>
                    <a:pt x="146" y="121"/>
                    <a:pt x="146" y="121"/>
                    <a:pt x="146" y="122"/>
                  </a:cubicBezTo>
                  <a:cubicBezTo>
                    <a:pt x="146" y="122"/>
                    <a:pt x="146" y="122"/>
                    <a:pt x="146" y="123"/>
                  </a:cubicBezTo>
                  <a:close/>
                  <a:moveTo>
                    <a:pt x="40" y="121"/>
                  </a:moveTo>
                  <a:cubicBezTo>
                    <a:pt x="40" y="117"/>
                    <a:pt x="42" y="113"/>
                    <a:pt x="45" y="110"/>
                  </a:cubicBezTo>
                  <a:cubicBezTo>
                    <a:pt x="49" y="106"/>
                    <a:pt x="54" y="104"/>
                    <a:pt x="60" y="104"/>
                  </a:cubicBezTo>
                  <a:cubicBezTo>
                    <a:pt x="66" y="104"/>
                    <a:pt x="71" y="106"/>
                    <a:pt x="74" y="110"/>
                  </a:cubicBezTo>
                  <a:cubicBezTo>
                    <a:pt x="78" y="113"/>
                    <a:pt x="80" y="118"/>
                    <a:pt x="80" y="124"/>
                  </a:cubicBezTo>
                  <a:cubicBezTo>
                    <a:pt x="80" y="130"/>
                    <a:pt x="78" y="135"/>
                    <a:pt x="74" y="139"/>
                  </a:cubicBezTo>
                  <a:cubicBezTo>
                    <a:pt x="71" y="142"/>
                    <a:pt x="66" y="145"/>
                    <a:pt x="60" y="145"/>
                  </a:cubicBezTo>
                  <a:cubicBezTo>
                    <a:pt x="54" y="145"/>
                    <a:pt x="49" y="142"/>
                    <a:pt x="45" y="139"/>
                  </a:cubicBezTo>
                  <a:cubicBezTo>
                    <a:pt x="42" y="135"/>
                    <a:pt x="39" y="130"/>
                    <a:pt x="39" y="124"/>
                  </a:cubicBezTo>
                  <a:cubicBezTo>
                    <a:pt x="39" y="124"/>
                    <a:pt x="39" y="123"/>
                    <a:pt x="40" y="123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40" y="121"/>
                    <a:pt x="40" y="121"/>
                    <a:pt x="40" y="121"/>
                  </a:cubicBezTo>
                  <a:close/>
                  <a:moveTo>
                    <a:pt x="22" y="113"/>
                  </a:moveTo>
                  <a:cubicBezTo>
                    <a:pt x="26" y="126"/>
                    <a:pt x="30" y="135"/>
                    <a:pt x="31" y="135"/>
                  </a:cubicBezTo>
                  <a:cubicBezTo>
                    <a:pt x="31" y="135"/>
                    <a:pt x="31" y="130"/>
                    <a:pt x="31" y="124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5" y="138"/>
                    <a:pt x="46" y="149"/>
                    <a:pt x="60" y="149"/>
                  </a:cubicBezTo>
                  <a:cubicBezTo>
                    <a:pt x="74" y="149"/>
                    <a:pt x="85" y="138"/>
                    <a:pt x="85" y="124"/>
                  </a:cubicBezTo>
                  <a:cubicBezTo>
                    <a:pt x="85" y="124"/>
                    <a:pt x="85" y="123"/>
                    <a:pt x="85" y="123"/>
                  </a:cubicBezTo>
                  <a:cubicBezTo>
                    <a:pt x="85" y="123"/>
                    <a:pt x="88" y="122"/>
                    <a:pt x="93" y="122"/>
                  </a:cubicBezTo>
                  <a:cubicBezTo>
                    <a:pt x="98" y="122"/>
                    <a:pt x="100" y="123"/>
                    <a:pt x="101" y="123"/>
                  </a:cubicBezTo>
                  <a:cubicBezTo>
                    <a:pt x="101" y="123"/>
                    <a:pt x="101" y="124"/>
                    <a:pt x="101" y="124"/>
                  </a:cubicBezTo>
                  <a:cubicBezTo>
                    <a:pt x="101" y="138"/>
                    <a:pt x="112" y="149"/>
                    <a:pt x="125" y="149"/>
                  </a:cubicBezTo>
                  <a:cubicBezTo>
                    <a:pt x="139" y="149"/>
                    <a:pt x="150" y="138"/>
                    <a:pt x="150" y="124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4" y="124"/>
                    <a:pt x="154" y="124"/>
                    <a:pt x="154" y="124"/>
                  </a:cubicBezTo>
                  <a:cubicBezTo>
                    <a:pt x="154" y="124"/>
                    <a:pt x="154" y="124"/>
                    <a:pt x="154" y="124"/>
                  </a:cubicBezTo>
                  <a:cubicBezTo>
                    <a:pt x="155" y="130"/>
                    <a:pt x="155" y="134"/>
                    <a:pt x="155" y="134"/>
                  </a:cubicBezTo>
                  <a:cubicBezTo>
                    <a:pt x="155" y="134"/>
                    <a:pt x="158" y="127"/>
                    <a:pt x="162" y="114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63" y="114"/>
                    <a:pt x="167" y="112"/>
                    <a:pt x="170" y="114"/>
                  </a:cubicBezTo>
                  <a:cubicBezTo>
                    <a:pt x="172" y="115"/>
                    <a:pt x="174" y="119"/>
                    <a:pt x="174" y="122"/>
                  </a:cubicBezTo>
                  <a:cubicBezTo>
                    <a:pt x="176" y="135"/>
                    <a:pt x="171" y="150"/>
                    <a:pt x="165" y="154"/>
                  </a:cubicBezTo>
                  <a:cubicBezTo>
                    <a:pt x="162" y="157"/>
                    <a:pt x="156" y="157"/>
                    <a:pt x="153" y="155"/>
                  </a:cubicBezTo>
                  <a:cubicBezTo>
                    <a:pt x="153" y="158"/>
                    <a:pt x="153" y="158"/>
                    <a:pt x="153" y="158"/>
                  </a:cubicBezTo>
                  <a:cubicBezTo>
                    <a:pt x="144" y="193"/>
                    <a:pt x="121" y="215"/>
                    <a:pt x="93" y="215"/>
                  </a:cubicBezTo>
                  <a:cubicBezTo>
                    <a:pt x="66" y="215"/>
                    <a:pt x="43" y="194"/>
                    <a:pt x="34" y="159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1" y="156"/>
                    <a:pt x="26" y="158"/>
                    <a:pt x="22" y="154"/>
                  </a:cubicBezTo>
                  <a:cubicBezTo>
                    <a:pt x="16" y="149"/>
                    <a:pt x="10" y="135"/>
                    <a:pt x="12" y="122"/>
                  </a:cubicBezTo>
                  <a:cubicBezTo>
                    <a:pt x="13" y="119"/>
                    <a:pt x="14" y="115"/>
                    <a:pt x="17" y="114"/>
                  </a:cubicBezTo>
                  <a:cubicBezTo>
                    <a:pt x="18" y="113"/>
                    <a:pt x="21" y="113"/>
                    <a:pt x="22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00">
                <a:latin typeface="+mn-lt"/>
              </a:endParaRPr>
            </a:p>
          </p:txBody>
        </p:sp>
      </p:grpSp>
      <p:sp>
        <p:nvSpPr>
          <p:cNvPr id="66" name="Rectangle 3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938332" y="1049448"/>
            <a:ext cx="5145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7E0F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itchFamily="2" charset="2"/>
              <a:buChar char="§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sz="2400" b="1" dirty="0" smtClean="0">
                <a:solidFill>
                  <a:schemeClr val="tx2"/>
                </a:solidFill>
              </a:rPr>
              <a:t>100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3" name="Rectangle 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558456" y="1111003"/>
            <a:ext cx="28982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7E0F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itchFamily="2" charset="2"/>
              <a:buChar char="§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dirty="0" smtClean="0">
                <a:solidFill>
                  <a:schemeClr val="tx2"/>
                </a:solidFill>
              </a:rPr>
              <a:t>9</a:t>
            </a:r>
            <a:r>
              <a:rPr lang="en-US" b="1" baseline="30000" dirty="0" smtClean="0">
                <a:solidFill>
                  <a:schemeClr val="tx2"/>
                </a:solidFill>
              </a:rPr>
              <a:t>th</a:t>
            </a:r>
            <a:r>
              <a:rPr lang="en-US" b="1" dirty="0" smtClean="0">
                <a:solidFill>
                  <a:schemeClr val="tx2"/>
                </a:solidFill>
              </a:rPr>
              <a:t> graders begin high school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9" name="Rectangle 3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5020343" y="1868632"/>
            <a:ext cx="103233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7E0F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itchFamily="2" charset="2"/>
              <a:buChar char="§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23 do not graduate</a:t>
            </a:r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Rectangle 3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558456" y="2531983"/>
            <a:ext cx="6880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7E0F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indent="0" defTabSz="895255" eaLnBrk="1" hangingPunct="1">
              <a:buClr>
                <a:schemeClr val="tx2"/>
              </a:buClr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193655" indent="-192067" defTabSz="895255" eaLnBrk="1" hangingPunct="1">
              <a:buClr>
                <a:schemeClr val="tx2"/>
              </a:buClr>
              <a:buSzPct val="125000"/>
              <a:buFont typeface="Wingdings" pitchFamily="2" charset="2"/>
              <a:buChar char="§"/>
              <a:defRPr baseline="0">
                <a:latin typeface="+mn-lt"/>
              </a:defRPr>
            </a:lvl2pPr>
            <a:lvl3pPr marL="457151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indent="-155558" defTabSz="895255" eaLnBrk="1" hangingPunct="1">
              <a:buClr>
                <a:schemeClr val="tx2"/>
              </a:buClr>
              <a:buSzPct val="100000"/>
              <a:buFont typeface="Arial" pitchFamily="34" charset="0"/>
              <a:buChar char="•"/>
              <a:defRPr baseline="0">
                <a:latin typeface="+mn-lt"/>
              </a:defRPr>
            </a:lvl4pPr>
            <a:lvl5pPr marL="749728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850" dirty="0">
                <a:solidFill>
                  <a:schemeClr val="tx2"/>
                </a:solidFill>
              </a:rPr>
              <a:t>44 enroll </a:t>
            </a:r>
            <a:r>
              <a:rPr lang="en-US" sz="850" dirty="0" smtClean="0">
                <a:solidFill>
                  <a:schemeClr val="tx2"/>
                </a:solidFill>
              </a:rPr>
              <a:t/>
            </a:r>
            <a:br>
              <a:rPr lang="en-US" sz="850" dirty="0" smtClean="0">
                <a:solidFill>
                  <a:schemeClr val="tx2"/>
                </a:solidFill>
              </a:rPr>
            </a:br>
            <a:r>
              <a:rPr lang="en-US" sz="850" dirty="0" smtClean="0">
                <a:solidFill>
                  <a:schemeClr val="tx2"/>
                </a:solidFill>
              </a:rPr>
              <a:t>in </a:t>
            </a:r>
            <a:r>
              <a:rPr lang="en-US" sz="850" dirty="0">
                <a:solidFill>
                  <a:schemeClr val="tx2"/>
                </a:solidFill>
              </a:rPr>
              <a:t>college</a:t>
            </a:r>
          </a:p>
        </p:txBody>
      </p:sp>
      <p:sp>
        <p:nvSpPr>
          <p:cNvPr id="74" name="Rectangle 3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558456" y="3256890"/>
            <a:ext cx="102453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7E0F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itchFamily="2" charset="2"/>
              <a:buChar char="§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850" b="1" dirty="0" smtClean="0">
                <a:solidFill>
                  <a:schemeClr val="tx2"/>
                </a:solidFill>
              </a:rPr>
              <a:t>35 Students return </a:t>
            </a:r>
            <a:br>
              <a:rPr lang="en-US" sz="850" b="1" dirty="0" smtClean="0">
                <a:solidFill>
                  <a:schemeClr val="tx2"/>
                </a:solidFill>
              </a:rPr>
            </a:br>
            <a:r>
              <a:rPr lang="en-US" sz="850" b="1" dirty="0" smtClean="0">
                <a:solidFill>
                  <a:schemeClr val="tx2"/>
                </a:solidFill>
              </a:rPr>
              <a:t>for a second year</a:t>
            </a: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80" name="Rectangle 3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558456" y="3850990"/>
            <a:ext cx="18068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7E0F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itchFamily="2" charset="2"/>
              <a:buChar char="§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850" b="1" dirty="0" smtClean="0">
                <a:solidFill>
                  <a:schemeClr val="tx2"/>
                </a:solidFill>
              </a:rPr>
              <a:t>23 Students receive a post secondary degree within 150% of allotted time </a:t>
            </a:r>
            <a:r>
              <a:rPr lang="en-US" sz="850" dirty="0" smtClean="0"/>
              <a:t>(Certificate, associates </a:t>
            </a:r>
            <a:br>
              <a:rPr lang="en-US" sz="850" dirty="0" smtClean="0"/>
            </a:br>
            <a:r>
              <a:rPr lang="en-US" sz="850" dirty="0" smtClean="0"/>
              <a:t>or bachelors)</a:t>
            </a:r>
            <a:endParaRPr lang="en-US" sz="850" dirty="0"/>
          </a:p>
        </p:txBody>
      </p:sp>
      <p:sp>
        <p:nvSpPr>
          <p:cNvPr id="136" name="Rectangle 3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068175" y="2524289"/>
            <a:ext cx="3847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7E0F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indent="0" defTabSz="895255" eaLnBrk="1" hangingPunct="1">
              <a:buClr>
                <a:schemeClr val="tx2"/>
              </a:buClr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193655" indent="-192067" defTabSz="895255" eaLnBrk="1" hangingPunct="1">
              <a:buClr>
                <a:schemeClr val="tx2"/>
              </a:buClr>
              <a:buSzPct val="125000"/>
              <a:buFont typeface="Wingdings" pitchFamily="2" charset="2"/>
              <a:buChar char="§"/>
              <a:defRPr baseline="0">
                <a:latin typeface="+mn-lt"/>
              </a:defRPr>
            </a:lvl2pPr>
            <a:lvl3pPr marL="457151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indent="-155558" defTabSz="895255" eaLnBrk="1" hangingPunct="1">
              <a:buClr>
                <a:schemeClr val="tx2"/>
              </a:buClr>
              <a:buSzPct val="100000"/>
              <a:buFont typeface="Arial" pitchFamily="34" charset="0"/>
              <a:buChar char="•"/>
              <a:defRPr baseline="0">
                <a:latin typeface="+mn-lt"/>
              </a:defRPr>
            </a:lvl4pPr>
            <a:lvl5pPr marL="749728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en-US" sz="1800" dirty="0" smtClean="0">
                <a:solidFill>
                  <a:schemeClr val="tx2"/>
                </a:solidFill>
              </a:rPr>
              <a:t>44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37" name="Rectangle 3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068175" y="3249196"/>
            <a:ext cx="3847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7E0F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itchFamily="2" charset="2"/>
              <a:buChar char="§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sz="1800" b="1" dirty="0" smtClean="0">
                <a:solidFill>
                  <a:schemeClr val="tx2"/>
                </a:solidFill>
              </a:rPr>
              <a:t>35</a:t>
            </a:r>
            <a:endParaRPr lang="en-US" sz="1800" b="1" dirty="0">
              <a:solidFill>
                <a:schemeClr val="tx2"/>
              </a:solidFill>
            </a:endParaRPr>
          </a:p>
        </p:txBody>
      </p:sp>
      <p:grpSp>
        <p:nvGrpSpPr>
          <p:cNvPr id="140" name="Group 139"/>
          <p:cNvGrpSpPr>
            <a:grpSpLocks/>
          </p:cNvGrpSpPr>
          <p:nvPr/>
        </p:nvGrpSpPr>
        <p:grpSpPr>
          <a:xfrm>
            <a:off x="3784516" y="2449234"/>
            <a:ext cx="322562" cy="427108"/>
            <a:chOff x="1971675" y="2724151"/>
            <a:chExt cx="1035050" cy="1366837"/>
          </a:xfrm>
          <a:solidFill>
            <a:schemeClr val="bg2"/>
          </a:solidFill>
        </p:grpSpPr>
        <p:sp>
          <p:nvSpPr>
            <p:cNvPr id="141" name="Freeform 29"/>
            <p:cNvSpPr>
              <a:spLocks noEditPoints="1"/>
            </p:cNvSpPr>
            <p:nvPr/>
          </p:nvSpPr>
          <p:spPr bwMode="auto">
            <a:xfrm>
              <a:off x="1971675" y="3589338"/>
              <a:ext cx="1035050" cy="501650"/>
            </a:xfrm>
            <a:custGeom>
              <a:avLst/>
              <a:gdLst>
                <a:gd name="T0" fmla="*/ 276 w 276"/>
                <a:gd name="T1" fmla="*/ 116 h 134"/>
                <a:gd name="T2" fmla="*/ 265 w 276"/>
                <a:gd name="T3" fmla="*/ 43 h 134"/>
                <a:gd name="T4" fmla="*/ 218 w 276"/>
                <a:gd name="T5" fmla="*/ 9 h 134"/>
                <a:gd name="T6" fmla="*/ 218 w 276"/>
                <a:gd name="T7" fmla="*/ 9 h 134"/>
                <a:gd name="T8" fmla="*/ 193 w 276"/>
                <a:gd name="T9" fmla="*/ 0 h 134"/>
                <a:gd name="T10" fmla="*/ 191 w 276"/>
                <a:gd name="T11" fmla="*/ 37 h 134"/>
                <a:gd name="T12" fmla="*/ 138 w 276"/>
                <a:gd name="T13" fmla="*/ 123 h 134"/>
                <a:gd name="T14" fmla="*/ 85 w 276"/>
                <a:gd name="T15" fmla="*/ 37 h 134"/>
                <a:gd name="T16" fmla="*/ 83 w 276"/>
                <a:gd name="T17" fmla="*/ 0 h 134"/>
                <a:gd name="T18" fmla="*/ 58 w 276"/>
                <a:gd name="T19" fmla="*/ 9 h 134"/>
                <a:gd name="T20" fmla="*/ 58 w 276"/>
                <a:gd name="T21" fmla="*/ 9 h 134"/>
                <a:gd name="T22" fmla="*/ 10 w 276"/>
                <a:gd name="T23" fmla="*/ 43 h 134"/>
                <a:gd name="T24" fmla="*/ 0 w 276"/>
                <a:gd name="T25" fmla="*/ 116 h 134"/>
                <a:gd name="T26" fmla="*/ 17 w 276"/>
                <a:gd name="T27" fmla="*/ 122 h 134"/>
                <a:gd name="T28" fmla="*/ 17 w 276"/>
                <a:gd name="T29" fmla="*/ 122 h 134"/>
                <a:gd name="T30" fmla="*/ 131 w 276"/>
                <a:gd name="T31" fmla="*/ 134 h 134"/>
                <a:gd name="T32" fmla="*/ 132 w 276"/>
                <a:gd name="T33" fmla="*/ 134 h 134"/>
                <a:gd name="T34" fmla="*/ 138 w 276"/>
                <a:gd name="T35" fmla="*/ 134 h 134"/>
                <a:gd name="T36" fmla="*/ 143 w 276"/>
                <a:gd name="T37" fmla="*/ 134 h 134"/>
                <a:gd name="T38" fmla="*/ 144 w 276"/>
                <a:gd name="T39" fmla="*/ 134 h 134"/>
                <a:gd name="T40" fmla="*/ 258 w 276"/>
                <a:gd name="T41" fmla="*/ 122 h 134"/>
                <a:gd name="T42" fmla="*/ 258 w 276"/>
                <a:gd name="T43" fmla="*/ 122 h 134"/>
                <a:gd name="T44" fmla="*/ 276 w 276"/>
                <a:gd name="T45" fmla="*/ 116 h 134"/>
                <a:gd name="T46" fmla="*/ 235 w 276"/>
                <a:gd name="T47" fmla="*/ 90 h 134"/>
                <a:gd name="T48" fmla="*/ 198 w 276"/>
                <a:gd name="T49" fmla="*/ 93 h 134"/>
                <a:gd name="T50" fmla="*/ 193 w 276"/>
                <a:gd name="T51" fmla="*/ 88 h 134"/>
                <a:gd name="T52" fmla="*/ 198 w 276"/>
                <a:gd name="T53" fmla="*/ 83 h 134"/>
                <a:gd name="T54" fmla="*/ 200 w 276"/>
                <a:gd name="T55" fmla="*/ 82 h 134"/>
                <a:gd name="T56" fmla="*/ 208 w 276"/>
                <a:gd name="T57" fmla="*/ 82 h 134"/>
                <a:gd name="T58" fmla="*/ 234 w 276"/>
                <a:gd name="T59" fmla="*/ 79 h 134"/>
                <a:gd name="T60" fmla="*/ 240 w 276"/>
                <a:gd name="T61" fmla="*/ 84 h 134"/>
                <a:gd name="T62" fmla="*/ 235 w 276"/>
                <a:gd name="T63" fmla="*/ 9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34">
                  <a:moveTo>
                    <a:pt x="276" y="116"/>
                  </a:moveTo>
                  <a:cubicBezTo>
                    <a:pt x="276" y="116"/>
                    <a:pt x="272" y="57"/>
                    <a:pt x="265" y="43"/>
                  </a:cubicBezTo>
                  <a:cubicBezTo>
                    <a:pt x="259" y="30"/>
                    <a:pt x="244" y="20"/>
                    <a:pt x="218" y="9"/>
                  </a:cubicBezTo>
                  <a:cubicBezTo>
                    <a:pt x="218" y="9"/>
                    <a:pt x="218" y="9"/>
                    <a:pt x="218" y="9"/>
                  </a:cubicBezTo>
                  <a:cubicBezTo>
                    <a:pt x="210" y="6"/>
                    <a:pt x="202" y="3"/>
                    <a:pt x="193" y="0"/>
                  </a:cubicBezTo>
                  <a:cubicBezTo>
                    <a:pt x="195" y="8"/>
                    <a:pt x="196" y="20"/>
                    <a:pt x="191" y="37"/>
                  </a:cubicBezTo>
                  <a:cubicBezTo>
                    <a:pt x="180" y="74"/>
                    <a:pt x="140" y="120"/>
                    <a:pt x="138" y="123"/>
                  </a:cubicBezTo>
                  <a:cubicBezTo>
                    <a:pt x="135" y="120"/>
                    <a:pt x="96" y="74"/>
                    <a:pt x="85" y="37"/>
                  </a:cubicBezTo>
                  <a:cubicBezTo>
                    <a:pt x="80" y="20"/>
                    <a:pt x="81" y="8"/>
                    <a:pt x="83" y="0"/>
                  </a:cubicBezTo>
                  <a:cubicBezTo>
                    <a:pt x="74" y="3"/>
                    <a:pt x="65" y="6"/>
                    <a:pt x="58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31" y="20"/>
                    <a:pt x="17" y="30"/>
                    <a:pt x="10" y="43"/>
                  </a:cubicBezTo>
                  <a:cubicBezTo>
                    <a:pt x="3" y="57"/>
                    <a:pt x="0" y="116"/>
                    <a:pt x="0" y="116"/>
                  </a:cubicBezTo>
                  <a:cubicBezTo>
                    <a:pt x="5" y="118"/>
                    <a:pt x="11" y="120"/>
                    <a:pt x="17" y="122"/>
                  </a:cubicBezTo>
                  <a:cubicBezTo>
                    <a:pt x="17" y="122"/>
                    <a:pt x="17" y="122"/>
                    <a:pt x="17" y="122"/>
                  </a:cubicBezTo>
                  <a:cubicBezTo>
                    <a:pt x="46" y="130"/>
                    <a:pt x="88" y="134"/>
                    <a:pt x="131" y="134"/>
                  </a:cubicBezTo>
                  <a:cubicBezTo>
                    <a:pt x="132" y="134"/>
                    <a:pt x="132" y="134"/>
                    <a:pt x="132" y="134"/>
                  </a:cubicBezTo>
                  <a:cubicBezTo>
                    <a:pt x="134" y="134"/>
                    <a:pt x="136" y="134"/>
                    <a:pt x="138" y="134"/>
                  </a:cubicBezTo>
                  <a:cubicBezTo>
                    <a:pt x="140" y="134"/>
                    <a:pt x="141" y="134"/>
                    <a:pt x="143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87" y="134"/>
                    <a:pt x="229" y="130"/>
                    <a:pt x="258" y="122"/>
                  </a:cubicBezTo>
                  <a:cubicBezTo>
                    <a:pt x="258" y="122"/>
                    <a:pt x="258" y="122"/>
                    <a:pt x="258" y="122"/>
                  </a:cubicBezTo>
                  <a:cubicBezTo>
                    <a:pt x="265" y="120"/>
                    <a:pt x="271" y="118"/>
                    <a:pt x="276" y="116"/>
                  </a:cubicBezTo>
                  <a:close/>
                  <a:moveTo>
                    <a:pt x="235" y="90"/>
                  </a:moveTo>
                  <a:cubicBezTo>
                    <a:pt x="214" y="92"/>
                    <a:pt x="198" y="93"/>
                    <a:pt x="198" y="93"/>
                  </a:cubicBezTo>
                  <a:cubicBezTo>
                    <a:pt x="195" y="93"/>
                    <a:pt x="193" y="91"/>
                    <a:pt x="193" y="88"/>
                  </a:cubicBezTo>
                  <a:cubicBezTo>
                    <a:pt x="193" y="85"/>
                    <a:pt x="195" y="83"/>
                    <a:pt x="198" y="83"/>
                  </a:cubicBezTo>
                  <a:cubicBezTo>
                    <a:pt x="198" y="83"/>
                    <a:pt x="199" y="83"/>
                    <a:pt x="200" y="82"/>
                  </a:cubicBezTo>
                  <a:cubicBezTo>
                    <a:pt x="202" y="82"/>
                    <a:pt x="205" y="82"/>
                    <a:pt x="208" y="82"/>
                  </a:cubicBezTo>
                  <a:cubicBezTo>
                    <a:pt x="214" y="81"/>
                    <a:pt x="223" y="81"/>
                    <a:pt x="234" y="79"/>
                  </a:cubicBezTo>
                  <a:cubicBezTo>
                    <a:pt x="237" y="79"/>
                    <a:pt x="239" y="81"/>
                    <a:pt x="240" y="84"/>
                  </a:cubicBezTo>
                  <a:cubicBezTo>
                    <a:pt x="240" y="87"/>
                    <a:pt x="238" y="89"/>
                    <a:pt x="235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00">
                <a:latin typeface="+mn-lt"/>
              </a:endParaRPr>
            </a:p>
          </p:txBody>
        </p:sp>
        <p:sp>
          <p:nvSpPr>
            <p:cNvPr id="142" name="Freeform 30"/>
            <p:cNvSpPr>
              <a:spLocks/>
            </p:cNvSpPr>
            <p:nvPr/>
          </p:nvSpPr>
          <p:spPr bwMode="auto">
            <a:xfrm>
              <a:off x="2411413" y="3633788"/>
              <a:ext cx="157163" cy="357188"/>
            </a:xfrm>
            <a:custGeom>
              <a:avLst/>
              <a:gdLst>
                <a:gd name="T0" fmla="*/ 80 w 99"/>
                <a:gd name="T1" fmla="*/ 0 h 225"/>
                <a:gd name="T2" fmla="*/ 49 w 99"/>
                <a:gd name="T3" fmla="*/ 3 h 225"/>
                <a:gd name="T4" fmla="*/ 16 w 99"/>
                <a:gd name="T5" fmla="*/ 0 h 225"/>
                <a:gd name="T6" fmla="*/ 0 w 99"/>
                <a:gd name="T7" fmla="*/ 45 h 225"/>
                <a:gd name="T8" fmla="*/ 30 w 99"/>
                <a:gd name="T9" fmla="*/ 71 h 225"/>
                <a:gd name="T10" fmla="*/ 4 w 99"/>
                <a:gd name="T11" fmla="*/ 168 h 225"/>
                <a:gd name="T12" fmla="*/ 49 w 99"/>
                <a:gd name="T13" fmla="*/ 225 h 225"/>
                <a:gd name="T14" fmla="*/ 92 w 99"/>
                <a:gd name="T15" fmla="*/ 168 h 225"/>
                <a:gd name="T16" fmla="*/ 68 w 99"/>
                <a:gd name="T17" fmla="*/ 71 h 225"/>
                <a:gd name="T18" fmla="*/ 99 w 99"/>
                <a:gd name="T19" fmla="*/ 45 h 225"/>
                <a:gd name="T20" fmla="*/ 80 w 99"/>
                <a:gd name="T2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225">
                  <a:moveTo>
                    <a:pt x="80" y="0"/>
                  </a:moveTo>
                  <a:lnTo>
                    <a:pt x="49" y="3"/>
                  </a:lnTo>
                  <a:lnTo>
                    <a:pt x="16" y="0"/>
                  </a:lnTo>
                  <a:lnTo>
                    <a:pt x="0" y="45"/>
                  </a:lnTo>
                  <a:lnTo>
                    <a:pt x="30" y="71"/>
                  </a:lnTo>
                  <a:lnTo>
                    <a:pt x="4" y="168"/>
                  </a:lnTo>
                  <a:lnTo>
                    <a:pt x="49" y="225"/>
                  </a:lnTo>
                  <a:lnTo>
                    <a:pt x="92" y="168"/>
                  </a:lnTo>
                  <a:lnTo>
                    <a:pt x="68" y="71"/>
                  </a:lnTo>
                  <a:lnTo>
                    <a:pt x="99" y="45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00">
                <a:latin typeface="+mn-lt"/>
              </a:endParaRPr>
            </a:p>
          </p:txBody>
        </p:sp>
        <p:sp>
          <p:nvSpPr>
            <p:cNvPr id="143" name="Freeform 31"/>
            <p:cNvSpPr>
              <a:spLocks noEditPoints="1"/>
            </p:cNvSpPr>
            <p:nvPr/>
          </p:nvSpPr>
          <p:spPr bwMode="auto">
            <a:xfrm>
              <a:off x="2166938" y="2724151"/>
              <a:ext cx="644525" cy="838200"/>
            </a:xfrm>
            <a:custGeom>
              <a:avLst/>
              <a:gdLst>
                <a:gd name="T0" fmla="*/ 17 w 172"/>
                <a:gd name="T1" fmla="*/ 161 h 224"/>
                <a:gd name="T2" fmla="*/ 86 w 172"/>
                <a:gd name="T3" fmla="*/ 224 h 224"/>
                <a:gd name="T4" fmla="*/ 155 w 172"/>
                <a:gd name="T5" fmla="*/ 161 h 224"/>
                <a:gd name="T6" fmla="*/ 169 w 172"/>
                <a:gd name="T7" fmla="*/ 140 h 224"/>
                <a:gd name="T8" fmla="*/ 172 w 172"/>
                <a:gd name="T9" fmla="*/ 120 h 224"/>
                <a:gd name="T10" fmla="*/ 160 w 172"/>
                <a:gd name="T11" fmla="*/ 103 h 224"/>
                <a:gd name="T12" fmla="*/ 110 w 172"/>
                <a:gd name="T13" fmla="*/ 15 h 224"/>
                <a:gd name="T14" fmla="*/ 10 w 172"/>
                <a:gd name="T15" fmla="*/ 104 h 224"/>
                <a:gd name="T16" fmla="*/ 0 w 172"/>
                <a:gd name="T17" fmla="*/ 120 h 224"/>
                <a:gd name="T18" fmla="*/ 5 w 172"/>
                <a:gd name="T19" fmla="*/ 146 h 224"/>
                <a:gd name="T20" fmla="*/ 44 w 172"/>
                <a:gd name="T21" fmla="*/ 67 h 224"/>
                <a:gd name="T22" fmla="*/ 145 w 172"/>
                <a:gd name="T23" fmla="*/ 97 h 224"/>
                <a:gd name="T24" fmla="*/ 144 w 172"/>
                <a:gd name="T25" fmla="*/ 116 h 224"/>
                <a:gd name="T26" fmla="*/ 101 w 172"/>
                <a:gd name="T27" fmla="*/ 109 h 224"/>
                <a:gd name="T28" fmla="*/ 79 w 172"/>
                <a:gd name="T29" fmla="*/ 115 h 224"/>
                <a:gd name="T30" fmla="*/ 37 w 172"/>
                <a:gd name="T31" fmla="*/ 109 h 224"/>
                <a:gd name="T32" fmla="*/ 24 w 172"/>
                <a:gd name="T33" fmla="*/ 116 h 224"/>
                <a:gd name="T34" fmla="*/ 137 w 172"/>
                <a:gd name="T35" fmla="*/ 120 h 224"/>
                <a:gd name="T36" fmla="*/ 136 w 172"/>
                <a:gd name="T37" fmla="*/ 126 h 224"/>
                <a:gd name="T38" fmla="*/ 131 w 172"/>
                <a:gd name="T39" fmla="*/ 137 h 224"/>
                <a:gd name="T40" fmla="*/ 112 w 172"/>
                <a:gd name="T41" fmla="*/ 139 h 224"/>
                <a:gd name="T42" fmla="*/ 103 w 172"/>
                <a:gd name="T43" fmla="*/ 134 h 224"/>
                <a:gd name="T44" fmla="*/ 101 w 172"/>
                <a:gd name="T45" fmla="*/ 127 h 224"/>
                <a:gd name="T46" fmla="*/ 103 w 172"/>
                <a:gd name="T47" fmla="*/ 116 h 224"/>
                <a:gd name="T48" fmla="*/ 135 w 172"/>
                <a:gd name="T49" fmla="*/ 117 h 224"/>
                <a:gd name="T50" fmla="*/ 137 w 172"/>
                <a:gd name="T51" fmla="*/ 120 h 224"/>
                <a:gd name="T52" fmla="*/ 72 w 172"/>
                <a:gd name="T53" fmla="*/ 120 h 224"/>
                <a:gd name="T54" fmla="*/ 70 w 172"/>
                <a:gd name="T55" fmla="*/ 131 h 224"/>
                <a:gd name="T56" fmla="*/ 65 w 172"/>
                <a:gd name="T57" fmla="*/ 137 h 224"/>
                <a:gd name="T58" fmla="*/ 46 w 172"/>
                <a:gd name="T59" fmla="*/ 139 h 224"/>
                <a:gd name="T60" fmla="*/ 37 w 172"/>
                <a:gd name="T61" fmla="*/ 131 h 224"/>
                <a:gd name="T62" fmla="*/ 35 w 172"/>
                <a:gd name="T63" fmla="*/ 122 h 224"/>
                <a:gd name="T64" fmla="*/ 35 w 172"/>
                <a:gd name="T65" fmla="*/ 119 h 224"/>
                <a:gd name="T66" fmla="*/ 39 w 172"/>
                <a:gd name="T67" fmla="*/ 116 h 224"/>
                <a:gd name="T68" fmla="*/ 72 w 172"/>
                <a:gd name="T69" fmla="*/ 120 h 224"/>
                <a:gd name="T70" fmla="*/ 12 w 172"/>
                <a:gd name="T71" fmla="*/ 114 h 224"/>
                <a:gd name="T72" fmla="*/ 23 w 172"/>
                <a:gd name="T73" fmla="*/ 136 h 224"/>
                <a:gd name="T74" fmla="*/ 24 w 172"/>
                <a:gd name="T75" fmla="*/ 123 h 224"/>
                <a:gd name="T76" fmla="*/ 27 w 172"/>
                <a:gd name="T77" fmla="*/ 124 h 224"/>
                <a:gd name="T78" fmla="*/ 30 w 172"/>
                <a:gd name="T79" fmla="*/ 134 h 224"/>
                <a:gd name="T80" fmla="*/ 45 w 172"/>
                <a:gd name="T81" fmla="*/ 146 h 224"/>
                <a:gd name="T82" fmla="*/ 69 w 172"/>
                <a:gd name="T83" fmla="*/ 144 h 224"/>
                <a:gd name="T84" fmla="*/ 77 w 172"/>
                <a:gd name="T85" fmla="*/ 133 h 224"/>
                <a:gd name="T86" fmla="*/ 92 w 172"/>
                <a:gd name="T87" fmla="*/ 122 h 224"/>
                <a:gd name="T88" fmla="*/ 96 w 172"/>
                <a:gd name="T89" fmla="*/ 137 h 224"/>
                <a:gd name="T90" fmla="*/ 111 w 172"/>
                <a:gd name="T91" fmla="*/ 146 h 224"/>
                <a:gd name="T92" fmla="*/ 137 w 172"/>
                <a:gd name="T93" fmla="*/ 142 h 224"/>
                <a:gd name="T94" fmla="*/ 142 w 172"/>
                <a:gd name="T95" fmla="*/ 133 h 224"/>
                <a:gd name="T96" fmla="*/ 144 w 172"/>
                <a:gd name="T97" fmla="*/ 123 h 224"/>
                <a:gd name="T98" fmla="*/ 148 w 172"/>
                <a:gd name="T99" fmla="*/ 123 h 224"/>
                <a:gd name="T100" fmla="*/ 158 w 172"/>
                <a:gd name="T101" fmla="*/ 113 h 224"/>
                <a:gd name="T102" fmla="*/ 162 w 172"/>
                <a:gd name="T103" fmla="*/ 121 h 224"/>
                <a:gd name="T104" fmla="*/ 158 w 172"/>
                <a:gd name="T105" fmla="*/ 142 h 224"/>
                <a:gd name="T106" fmla="*/ 149 w 172"/>
                <a:gd name="T107" fmla="*/ 152 h 224"/>
                <a:gd name="T108" fmla="*/ 146 w 172"/>
                <a:gd name="T109" fmla="*/ 156 h 224"/>
                <a:gd name="T110" fmla="*/ 86 w 172"/>
                <a:gd name="T111" fmla="*/ 214 h 224"/>
                <a:gd name="T112" fmla="*/ 26 w 172"/>
                <a:gd name="T113" fmla="*/ 156 h 224"/>
                <a:gd name="T114" fmla="*/ 22 w 172"/>
                <a:gd name="T115" fmla="*/ 152 h 224"/>
                <a:gd name="T116" fmla="*/ 12 w 172"/>
                <a:gd name="T117" fmla="*/ 137 h 224"/>
                <a:gd name="T118" fmla="*/ 10 w 172"/>
                <a:gd name="T119" fmla="*/ 12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2" h="224">
                  <a:moveTo>
                    <a:pt x="11" y="156"/>
                  </a:moveTo>
                  <a:cubicBezTo>
                    <a:pt x="12" y="158"/>
                    <a:pt x="15" y="159"/>
                    <a:pt x="17" y="161"/>
                  </a:cubicBezTo>
                  <a:cubicBezTo>
                    <a:pt x="22" y="178"/>
                    <a:pt x="29" y="193"/>
                    <a:pt x="40" y="205"/>
                  </a:cubicBezTo>
                  <a:cubicBezTo>
                    <a:pt x="52" y="217"/>
                    <a:pt x="67" y="224"/>
                    <a:pt x="86" y="224"/>
                  </a:cubicBezTo>
                  <a:cubicBezTo>
                    <a:pt x="104" y="224"/>
                    <a:pt x="120" y="217"/>
                    <a:pt x="131" y="205"/>
                  </a:cubicBezTo>
                  <a:cubicBezTo>
                    <a:pt x="142" y="193"/>
                    <a:pt x="150" y="178"/>
                    <a:pt x="155" y="161"/>
                  </a:cubicBezTo>
                  <a:cubicBezTo>
                    <a:pt x="157" y="159"/>
                    <a:pt x="159" y="158"/>
                    <a:pt x="161" y="156"/>
                  </a:cubicBezTo>
                  <a:cubicBezTo>
                    <a:pt x="165" y="151"/>
                    <a:pt x="167" y="146"/>
                    <a:pt x="169" y="140"/>
                  </a:cubicBezTo>
                  <a:cubicBezTo>
                    <a:pt x="171" y="135"/>
                    <a:pt x="172" y="129"/>
                    <a:pt x="172" y="124"/>
                  </a:cubicBezTo>
                  <a:cubicBezTo>
                    <a:pt x="172" y="122"/>
                    <a:pt x="172" y="121"/>
                    <a:pt x="172" y="120"/>
                  </a:cubicBezTo>
                  <a:cubicBezTo>
                    <a:pt x="171" y="115"/>
                    <a:pt x="170" y="111"/>
                    <a:pt x="167" y="108"/>
                  </a:cubicBezTo>
                  <a:cubicBezTo>
                    <a:pt x="165" y="106"/>
                    <a:pt x="163" y="104"/>
                    <a:pt x="160" y="103"/>
                  </a:cubicBezTo>
                  <a:cubicBezTo>
                    <a:pt x="161" y="101"/>
                    <a:pt x="161" y="99"/>
                    <a:pt x="162" y="97"/>
                  </a:cubicBezTo>
                  <a:cubicBezTo>
                    <a:pt x="166" y="73"/>
                    <a:pt x="160" y="30"/>
                    <a:pt x="110" y="15"/>
                  </a:cubicBezTo>
                  <a:cubicBezTo>
                    <a:pt x="62" y="0"/>
                    <a:pt x="36" y="33"/>
                    <a:pt x="36" y="33"/>
                  </a:cubicBezTo>
                  <a:cubicBezTo>
                    <a:pt x="36" y="33"/>
                    <a:pt x="1" y="44"/>
                    <a:pt x="10" y="104"/>
                  </a:cubicBezTo>
                  <a:cubicBezTo>
                    <a:pt x="8" y="105"/>
                    <a:pt x="6" y="106"/>
                    <a:pt x="5" y="108"/>
                  </a:cubicBezTo>
                  <a:cubicBezTo>
                    <a:pt x="2" y="111"/>
                    <a:pt x="0" y="115"/>
                    <a:pt x="0" y="120"/>
                  </a:cubicBezTo>
                  <a:cubicBezTo>
                    <a:pt x="0" y="121"/>
                    <a:pt x="0" y="122"/>
                    <a:pt x="0" y="124"/>
                  </a:cubicBezTo>
                  <a:cubicBezTo>
                    <a:pt x="0" y="131"/>
                    <a:pt x="1" y="139"/>
                    <a:pt x="5" y="146"/>
                  </a:cubicBezTo>
                  <a:cubicBezTo>
                    <a:pt x="6" y="150"/>
                    <a:pt x="8" y="153"/>
                    <a:pt x="11" y="156"/>
                  </a:cubicBezTo>
                  <a:close/>
                  <a:moveTo>
                    <a:pt x="44" y="67"/>
                  </a:moveTo>
                  <a:cubicBezTo>
                    <a:pt x="44" y="67"/>
                    <a:pt x="54" y="48"/>
                    <a:pt x="70" y="61"/>
                  </a:cubicBezTo>
                  <a:cubicBezTo>
                    <a:pt x="87" y="74"/>
                    <a:pt x="105" y="97"/>
                    <a:pt x="145" y="97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6" y="116"/>
                    <a:pt x="144" y="116"/>
                    <a:pt x="144" y="116"/>
                  </a:cubicBezTo>
                  <a:cubicBezTo>
                    <a:pt x="144" y="116"/>
                    <a:pt x="144" y="110"/>
                    <a:pt x="134" y="109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97" y="109"/>
                    <a:pt x="94" y="111"/>
                    <a:pt x="92" y="11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78" y="111"/>
                    <a:pt x="74" y="109"/>
                    <a:pt x="70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28" y="110"/>
                    <a:pt x="27" y="116"/>
                    <a:pt x="27" y="116"/>
                  </a:cubicBezTo>
                  <a:cubicBezTo>
                    <a:pt x="27" y="116"/>
                    <a:pt x="25" y="116"/>
                    <a:pt x="24" y="116"/>
                  </a:cubicBezTo>
                  <a:cubicBezTo>
                    <a:pt x="25" y="95"/>
                    <a:pt x="30" y="67"/>
                    <a:pt x="44" y="67"/>
                  </a:cubicBezTo>
                  <a:close/>
                  <a:moveTo>
                    <a:pt x="137" y="120"/>
                  </a:moveTo>
                  <a:cubicBezTo>
                    <a:pt x="137" y="120"/>
                    <a:pt x="137" y="121"/>
                    <a:pt x="137" y="122"/>
                  </a:cubicBezTo>
                  <a:cubicBezTo>
                    <a:pt x="137" y="123"/>
                    <a:pt x="136" y="125"/>
                    <a:pt x="136" y="126"/>
                  </a:cubicBezTo>
                  <a:cubicBezTo>
                    <a:pt x="136" y="128"/>
                    <a:pt x="135" y="130"/>
                    <a:pt x="135" y="131"/>
                  </a:cubicBezTo>
                  <a:cubicBezTo>
                    <a:pt x="134" y="134"/>
                    <a:pt x="133" y="136"/>
                    <a:pt x="131" y="137"/>
                  </a:cubicBezTo>
                  <a:cubicBezTo>
                    <a:pt x="130" y="138"/>
                    <a:pt x="128" y="139"/>
                    <a:pt x="125" y="139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0" y="139"/>
                    <a:pt x="108" y="138"/>
                    <a:pt x="107" y="137"/>
                  </a:cubicBezTo>
                  <a:cubicBezTo>
                    <a:pt x="105" y="137"/>
                    <a:pt x="103" y="135"/>
                    <a:pt x="103" y="134"/>
                  </a:cubicBezTo>
                  <a:cubicBezTo>
                    <a:pt x="102" y="133"/>
                    <a:pt x="102" y="132"/>
                    <a:pt x="102" y="131"/>
                  </a:cubicBezTo>
                  <a:cubicBezTo>
                    <a:pt x="101" y="130"/>
                    <a:pt x="101" y="128"/>
                    <a:pt x="101" y="127"/>
                  </a:cubicBezTo>
                  <a:cubicBezTo>
                    <a:pt x="100" y="124"/>
                    <a:pt x="100" y="121"/>
                    <a:pt x="99" y="120"/>
                  </a:cubicBezTo>
                  <a:cubicBezTo>
                    <a:pt x="99" y="118"/>
                    <a:pt x="101" y="116"/>
                    <a:pt x="103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3" y="116"/>
                    <a:pt x="134" y="116"/>
                    <a:pt x="135" y="117"/>
                  </a:cubicBezTo>
                  <a:cubicBezTo>
                    <a:pt x="136" y="117"/>
                    <a:pt x="136" y="118"/>
                    <a:pt x="137" y="119"/>
                  </a:cubicBezTo>
                  <a:cubicBezTo>
                    <a:pt x="137" y="119"/>
                    <a:pt x="137" y="119"/>
                    <a:pt x="137" y="120"/>
                  </a:cubicBezTo>
                  <a:cubicBezTo>
                    <a:pt x="137" y="120"/>
                    <a:pt x="137" y="120"/>
                    <a:pt x="137" y="120"/>
                  </a:cubicBezTo>
                  <a:close/>
                  <a:moveTo>
                    <a:pt x="72" y="120"/>
                  </a:moveTo>
                  <a:cubicBezTo>
                    <a:pt x="72" y="121"/>
                    <a:pt x="72" y="124"/>
                    <a:pt x="71" y="127"/>
                  </a:cubicBezTo>
                  <a:cubicBezTo>
                    <a:pt x="71" y="128"/>
                    <a:pt x="70" y="130"/>
                    <a:pt x="70" y="131"/>
                  </a:cubicBezTo>
                  <a:cubicBezTo>
                    <a:pt x="69" y="132"/>
                    <a:pt x="69" y="133"/>
                    <a:pt x="69" y="134"/>
                  </a:cubicBezTo>
                  <a:cubicBezTo>
                    <a:pt x="68" y="135"/>
                    <a:pt x="67" y="137"/>
                    <a:pt x="65" y="137"/>
                  </a:cubicBezTo>
                  <a:cubicBezTo>
                    <a:pt x="63" y="138"/>
                    <a:pt x="61" y="139"/>
                    <a:pt x="60" y="139"/>
                  </a:cubicBezTo>
                  <a:cubicBezTo>
                    <a:pt x="46" y="139"/>
                    <a:pt x="46" y="139"/>
                    <a:pt x="46" y="139"/>
                  </a:cubicBezTo>
                  <a:cubicBezTo>
                    <a:pt x="43" y="139"/>
                    <a:pt x="42" y="138"/>
                    <a:pt x="40" y="137"/>
                  </a:cubicBezTo>
                  <a:cubicBezTo>
                    <a:pt x="39" y="136"/>
                    <a:pt x="38" y="134"/>
                    <a:pt x="37" y="131"/>
                  </a:cubicBezTo>
                  <a:cubicBezTo>
                    <a:pt x="36" y="130"/>
                    <a:pt x="36" y="128"/>
                    <a:pt x="35" y="126"/>
                  </a:cubicBezTo>
                  <a:cubicBezTo>
                    <a:pt x="35" y="125"/>
                    <a:pt x="35" y="123"/>
                    <a:pt x="35" y="122"/>
                  </a:cubicBezTo>
                  <a:cubicBezTo>
                    <a:pt x="35" y="121"/>
                    <a:pt x="35" y="120"/>
                    <a:pt x="35" y="120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18"/>
                    <a:pt x="36" y="117"/>
                    <a:pt x="37" y="117"/>
                  </a:cubicBezTo>
                  <a:cubicBezTo>
                    <a:pt x="37" y="116"/>
                    <a:pt x="38" y="116"/>
                    <a:pt x="39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71" y="116"/>
                    <a:pt x="72" y="118"/>
                    <a:pt x="72" y="120"/>
                  </a:cubicBezTo>
                  <a:close/>
                  <a:moveTo>
                    <a:pt x="10" y="121"/>
                  </a:moveTo>
                  <a:cubicBezTo>
                    <a:pt x="10" y="118"/>
                    <a:pt x="11" y="116"/>
                    <a:pt x="12" y="114"/>
                  </a:cubicBezTo>
                  <a:cubicBezTo>
                    <a:pt x="12" y="114"/>
                    <a:pt x="13" y="114"/>
                    <a:pt x="13" y="113"/>
                  </a:cubicBezTo>
                  <a:cubicBezTo>
                    <a:pt x="17" y="123"/>
                    <a:pt x="20" y="134"/>
                    <a:pt x="23" y="136"/>
                  </a:cubicBezTo>
                  <a:cubicBezTo>
                    <a:pt x="23" y="136"/>
                    <a:pt x="23" y="131"/>
                    <a:pt x="23" y="123"/>
                  </a:cubicBezTo>
                  <a:cubicBezTo>
                    <a:pt x="23" y="123"/>
                    <a:pt x="24" y="123"/>
                    <a:pt x="24" y="123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7" y="124"/>
                    <a:pt x="27" y="123"/>
                    <a:pt x="27" y="124"/>
                  </a:cubicBezTo>
                  <a:cubicBezTo>
                    <a:pt x="28" y="129"/>
                    <a:pt x="29" y="133"/>
                    <a:pt x="29" y="133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1" y="137"/>
                    <a:pt x="32" y="140"/>
                    <a:pt x="35" y="142"/>
                  </a:cubicBezTo>
                  <a:cubicBezTo>
                    <a:pt x="38" y="145"/>
                    <a:pt x="41" y="146"/>
                    <a:pt x="45" y="146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63" y="146"/>
                    <a:pt x="66" y="145"/>
                    <a:pt x="69" y="144"/>
                  </a:cubicBezTo>
                  <a:cubicBezTo>
                    <a:pt x="71" y="143"/>
                    <a:pt x="74" y="141"/>
                    <a:pt x="76" y="137"/>
                  </a:cubicBezTo>
                  <a:cubicBezTo>
                    <a:pt x="76" y="136"/>
                    <a:pt x="77" y="134"/>
                    <a:pt x="77" y="133"/>
                  </a:cubicBezTo>
                  <a:cubicBezTo>
                    <a:pt x="78" y="128"/>
                    <a:pt x="79" y="125"/>
                    <a:pt x="80" y="12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2" y="125"/>
                    <a:pt x="93" y="128"/>
                    <a:pt x="94" y="133"/>
                  </a:cubicBezTo>
                  <a:cubicBezTo>
                    <a:pt x="95" y="134"/>
                    <a:pt x="95" y="136"/>
                    <a:pt x="96" y="137"/>
                  </a:cubicBezTo>
                  <a:cubicBezTo>
                    <a:pt x="98" y="141"/>
                    <a:pt x="100" y="143"/>
                    <a:pt x="103" y="144"/>
                  </a:cubicBezTo>
                  <a:cubicBezTo>
                    <a:pt x="106" y="145"/>
                    <a:pt x="108" y="146"/>
                    <a:pt x="111" y="146"/>
                  </a:cubicBezTo>
                  <a:cubicBezTo>
                    <a:pt x="126" y="146"/>
                    <a:pt x="126" y="146"/>
                    <a:pt x="126" y="146"/>
                  </a:cubicBezTo>
                  <a:cubicBezTo>
                    <a:pt x="130" y="146"/>
                    <a:pt x="134" y="145"/>
                    <a:pt x="137" y="142"/>
                  </a:cubicBezTo>
                  <a:cubicBezTo>
                    <a:pt x="139" y="140"/>
                    <a:pt x="141" y="137"/>
                    <a:pt x="142" y="134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3" y="129"/>
                    <a:pt x="144" y="124"/>
                  </a:cubicBezTo>
                  <a:cubicBezTo>
                    <a:pt x="144" y="123"/>
                    <a:pt x="144" y="124"/>
                    <a:pt x="144" y="123"/>
                  </a:cubicBezTo>
                  <a:cubicBezTo>
                    <a:pt x="148" y="123"/>
                    <a:pt x="148" y="123"/>
                    <a:pt x="148" y="123"/>
                  </a:cubicBezTo>
                  <a:cubicBezTo>
                    <a:pt x="148" y="123"/>
                    <a:pt x="148" y="123"/>
                    <a:pt x="148" y="123"/>
                  </a:cubicBezTo>
                  <a:cubicBezTo>
                    <a:pt x="149" y="133"/>
                    <a:pt x="149" y="133"/>
                    <a:pt x="149" y="133"/>
                  </a:cubicBezTo>
                  <a:cubicBezTo>
                    <a:pt x="149" y="133"/>
                    <a:pt x="154" y="125"/>
                    <a:pt x="158" y="113"/>
                  </a:cubicBezTo>
                  <a:cubicBezTo>
                    <a:pt x="158" y="113"/>
                    <a:pt x="159" y="114"/>
                    <a:pt x="159" y="114"/>
                  </a:cubicBezTo>
                  <a:cubicBezTo>
                    <a:pt x="161" y="116"/>
                    <a:pt x="162" y="118"/>
                    <a:pt x="162" y="121"/>
                  </a:cubicBezTo>
                  <a:cubicBezTo>
                    <a:pt x="162" y="122"/>
                    <a:pt x="162" y="123"/>
                    <a:pt x="162" y="124"/>
                  </a:cubicBezTo>
                  <a:cubicBezTo>
                    <a:pt x="162" y="129"/>
                    <a:pt x="161" y="136"/>
                    <a:pt x="158" y="142"/>
                  </a:cubicBezTo>
                  <a:cubicBezTo>
                    <a:pt x="157" y="145"/>
                    <a:pt x="155" y="147"/>
                    <a:pt x="154" y="149"/>
                  </a:cubicBezTo>
                  <a:cubicBezTo>
                    <a:pt x="152" y="151"/>
                    <a:pt x="150" y="152"/>
                    <a:pt x="149" y="152"/>
                  </a:cubicBezTo>
                  <a:cubicBezTo>
                    <a:pt x="146" y="153"/>
                    <a:pt x="146" y="153"/>
                    <a:pt x="146" y="15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1" y="173"/>
                    <a:pt x="134" y="188"/>
                    <a:pt x="124" y="198"/>
                  </a:cubicBezTo>
                  <a:cubicBezTo>
                    <a:pt x="114" y="208"/>
                    <a:pt x="102" y="214"/>
                    <a:pt x="86" y="214"/>
                  </a:cubicBezTo>
                  <a:cubicBezTo>
                    <a:pt x="70" y="214"/>
                    <a:pt x="57" y="208"/>
                    <a:pt x="47" y="198"/>
                  </a:cubicBezTo>
                  <a:cubicBezTo>
                    <a:pt x="37" y="188"/>
                    <a:pt x="30" y="173"/>
                    <a:pt x="26" y="156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2" y="152"/>
                    <a:pt x="22" y="152"/>
                    <a:pt x="22" y="152"/>
                  </a:cubicBezTo>
                  <a:cubicBezTo>
                    <a:pt x="21" y="152"/>
                    <a:pt x="20" y="151"/>
                    <a:pt x="18" y="149"/>
                  </a:cubicBezTo>
                  <a:cubicBezTo>
                    <a:pt x="16" y="146"/>
                    <a:pt x="13" y="142"/>
                    <a:pt x="12" y="137"/>
                  </a:cubicBezTo>
                  <a:cubicBezTo>
                    <a:pt x="10" y="133"/>
                    <a:pt x="9" y="128"/>
                    <a:pt x="9" y="124"/>
                  </a:cubicBezTo>
                  <a:cubicBezTo>
                    <a:pt x="9" y="123"/>
                    <a:pt x="9" y="122"/>
                    <a:pt x="10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00">
                <a:latin typeface="+mn-lt"/>
              </a:endParaRPr>
            </a:p>
          </p:txBody>
        </p:sp>
      </p:grpSp>
      <p:grpSp>
        <p:nvGrpSpPr>
          <p:cNvPr id="144" name="Group 143"/>
          <p:cNvGrpSpPr>
            <a:grpSpLocks/>
          </p:cNvGrpSpPr>
          <p:nvPr/>
        </p:nvGrpSpPr>
        <p:grpSpPr>
          <a:xfrm flipH="1">
            <a:off x="4254558" y="2449234"/>
            <a:ext cx="322562" cy="427108"/>
            <a:chOff x="1971675" y="2724151"/>
            <a:chExt cx="1035050" cy="1366836"/>
          </a:xfrm>
          <a:solidFill>
            <a:schemeClr val="bg1">
              <a:lumMod val="50000"/>
            </a:schemeClr>
          </a:solidFill>
        </p:grpSpPr>
        <p:sp>
          <p:nvSpPr>
            <p:cNvPr id="145" name="Freeform 29"/>
            <p:cNvSpPr>
              <a:spLocks noEditPoints="1"/>
            </p:cNvSpPr>
            <p:nvPr/>
          </p:nvSpPr>
          <p:spPr bwMode="auto">
            <a:xfrm>
              <a:off x="1971675" y="3589338"/>
              <a:ext cx="1035050" cy="501649"/>
            </a:xfrm>
            <a:custGeom>
              <a:avLst/>
              <a:gdLst>
                <a:gd name="T0" fmla="*/ 276 w 276"/>
                <a:gd name="T1" fmla="*/ 116 h 134"/>
                <a:gd name="T2" fmla="*/ 265 w 276"/>
                <a:gd name="T3" fmla="*/ 43 h 134"/>
                <a:gd name="T4" fmla="*/ 218 w 276"/>
                <a:gd name="T5" fmla="*/ 9 h 134"/>
                <a:gd name="T6" fmla="*/ 218 w 276"/>
                <a:gd name="T7" fmla="*/ 9 h 134"/>
                <a:gd name="T8" fmla="*/ 193 w 276"/>
                <a:gd name="T9" fmla="*/ 0 h 134"/>
                <a:gd name="T10" fmla="*/ 191 w 276"/>
                <a:gd name="T11" fmla="*/ 37 h 134"/>
                <a:gd name="T12" fmla="*/ 138 w 276"/>
                <a:gd name="T13" fmla="*/ 123 h 134"/>
                <a:gd name="T14" fmla="*/ 85 w 276"/>
                <a:gd name="T15" fmla="*/ 37 h 134"/>
                <a:gd name="T16" fmla="*/ 83 w 276"/>
                <a:gd name="T17" fmla="*/ 0 h 134"/>
                <a:gd name="T18" fmla="*/ 58 w 276"/>
                <a:gd name="T19" fmla="*/ 9 h 134"/>
                <a:gd name="T20" fmla="*/ 58 w 276"/>
                <a:gd name="T21" fmla="*/ 9 h 134"/>
                <a:gd name="T22" fmla="*/ 10 w 276"/>
                <a:gd name="T23" fmla="*/ 43 h 134"/>
                <a:gd name="T24" fmla="*/ 0 w 276"/>
                <a:gd name="T25" fmla="*/ 116 h 134"/>
                <a:gd name="T26" fmla="*/ 17 w 276"/>
                <a:gd name="T27" fmla="*/ 122 h 134"/>
                <a:gd name="T28" fmla="*/ 17 w 276"/>
                <a:gd name="T29" fmla="*/ 122 h 134"/>
                <a:gd name="T30" fmla="*/ 131 w 276"/>
                <a:gd name="T31" fmla="*/ 134 h 134"/>
                <a:gd name="T32" fmla="*/ 132 w 276"/>
                <a:gd name="T33" fmla="*/ 134 h 134"/>
                <a:gd name="T34" fmla="*/ 138 w 276"/>
                <a:gd name="T35" fmla="*/ 134 h 134"/>
                <a:gd name="T36" fmla="*/ 143 w 276"/>
                <a:gd name="T37" fmla="*/ 134 h 134"/>
                <a:gd name="T38" fmla="*/ 144 w 276"/>
                <a:gd name="T39" fmla="*/ 134 h 134"/>
                <a:gd name="T40" fmla="*/ 258 w 276"/>
                <a:gd name="T41" fmla="*/ 122 h 134"/>
                <a:gd name="T42" fmla="*/ 258 w 276"/>
                <a:gd name="T43" fmla="*/ 122 h 134"/>
                <a:gd name="T44" fmla="*/ 276 w 276"/>
                <a:gd name="T45" fmla="*/ 116 h 134"/>
                <a:gd name="T46" fmla="*/ 235 w 276"/>
                <a:gd name="T47" fmla="*/ 90 h 134"/>
                <a:gd name="T48" fmla="*/ 198 w 276"/>
                <a:gd name="T49" fmla="*/ 93 h 134"/>
                <a:gd name="T50" fmla="*/ 193 w 276"/>
                <a:gd name="T51" fmla="*/ 88 h 134"/>
                <a:gd name="T52" fmla="*/ 198 w 276"/>
                <a:gd name="T53" fmla="*/ 83 h 134"/>
                <a:gd name="T54" fmla="*/ 200 w 276"/>
                <a:gd name="T55" fmla="*/ 82 h 134"/>
                <a:gd name="T56" fmla="*/ 208 w 276"/>
                <a:gd name="T57" fmla="*/ 82 h 134"/>
                <a:gd name="T58" fmla="*/ 234 w 276"/>
                <a:gd name="T59" fmla="*/ 79 h 134"/>
                <a:gd name="T60" fmla="*/ 240 w 276"/>
                <a:gd name="T61" fmla="*/ 84 h 134"/>
                <a:gd name="T62" fmla="*/ 235 w 276"/>
                <a:gd name="T63" fmla="*/ 9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34">
                  <a:moveTo>
                    <a:pt x="276" y="116"/>
                  </a:moveTo>
                  <a:cubicBezTo>
                    <a:pt x="276" y="116"/>
                    <a:pt x="272" y="57"/>
                    <a:pt x="265" y="43"/>
                  </a:cubicBezTo>
                  <a:cubicBezTo>
                    <a:pt x="259" y="30"/>
                    <a:pt x="244" y="20"/>
                    <a:pt x="218" y="9"/>
                  </a:cubicBezTo>
                  <a:cubicBezTo>
                    <a:pt x="218" y="9"/>
                    <a:pt x="218" y="9"/>
                    <a:pt x="218" y="9"/>
                  </a:cubicBezTo>
                  <a:cubicBezTo>
                    <a:pt x="210" y="6"/>
                    <a:pt x="202" y="3"/>
                    <a:pt x="193" y="0"/>
                  </a:cubicBezTo>
                  <a:cubicBezTo>
                    <a:pt x="195" y="8"/>
                    <a:pt x="196" y="20"/>
                    <a:pt x="191" y="37"/>
                  </a:cubicBezTo>
                  <a:cubicBezTo>
                    <a:pt x="180" y="74"/>
                    <a:pt x="140" y="120"/>
                    <a:pt x="138" y="123"/>
                  </a:cubicBezTo>
                  <a:cubicBezTo>
                    <a:pt x="135" y="120"/>
                    <a:pt x="96" y="74"/>
                    <a:pt x="85" y="37"/>
                  </a:cubicBezTo>
                  <a:cubicBezTo>
                    <a:pt x="80" y="20"/>
                    <a:pt x="81" y="8"/>
                    <a:pt x="83" y="0"/>
                  </a:cubicBezTo>
                  <a:cubicBezTo>
                    <a:pt x="74" y="3"/>
                    <a:pt x="65" y="6"/>
                    <a:pt x="58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31" y="20"/>
                    <a:pt x="17" y="30"/>
                    <a:pt x="10" y="43"/>
                  </a:cubicBezTo>
                  <a:cubicBezTo>
                    <a:pt x="3" y="57"/>
                    <a:pt x="0" y="116"/>
                    <a:pt x="0" y="116"/>
                  </a:cubicBezTo>
                  <a:cubicBezTo>
                    <a:pt x="5" y="118"/>
                    <a:pt x="11" y="120"/>
                    <a:pt x="17" y="122"/>
                  </a:cubicBezTo>
                  <a:cubicBezTo>
                    <a:pt x="17" y="122"/>
                    <a:pt x="17" y="122"/>
                    <a:pt x="17" y="122"/>
                  </a:cubicBezTo>
                  <a:cubicBezTo>
                    <a:pt x="46" y="130"/>
                    <a:pt x="88" y="134"/>
                    <a:pt x="131" y="134"/>
                  </a:cubicBezTo>
                  <a:cubicBezTo>
                    <a:pt x="132" y="134"/>
                    <a:pt x="132" y="134"/>
                    <a:pt x="132" y="134"/>
                  </a:cubicBezTo>
                  <a:cubicBezTo>
                    <a:pt x="134" y="134"/>
                    <a:pt x="136" y="134"/>
                    <a:pt x="138" y="134"/>
                  </a:cubicBezTo>
                  <a:cubicBezTo>
                    <a:pt x="140" y="134"/>
                    <a:pt x="141" y="134"/>
                    <a:pt x="143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87" y="134"/>
                    <a:pt x="229" y="130"/>
                    <a:pt x="258" y="122"/>
                  </a:cubicBezTo>
                  <a:cubicBezTo>
                    <a:pt x="258" y="122"/>
                    <a:pt x="258" y="122"/>
                    <a:pt x="258" y="122"/>
                  </a:cubicBezTo>
                  <a:cubicBezTo>
                    <a:pt x="265" y="120"/>
                    <a:pt x="271" y="118"/>
                    <a:pt x="276" y="116"/>
                  </a:cubicBezTo>
                  <a:close/>
                  <a:moveTo>
                    <a:pt x="235" y="90"/>
                  </a:moveTo>
                  <a:cubicBezTo>
                    <a:pt x="214" y="92"/>
                    <a:pt x="198" y="93"/>
                    <a:pt x="198" y="93"/>
                  </a:cubicBezTo>
                  <a:cubicBezTo>
                    <a:pt x="195" y="93"/>
                    <a:pt x="193" y="91"/>
                    <a:pt x="193" y="88"/>
                  </a:cubicBezTo>
                  <a:cubicBezTo>
                    <a:pt x="193" y="85"/>
                    <a:pt x="195" y="83"/>
                    <a:pt x="198" y="83"/>
                  </a:cubicBezTo>
                  <a:cubicBezTo>
                    <a:pt x="198" y="83"/>
                    <a:pt x="199" y="83"/>
                    <a:pt x="200" y="82"/>
                  </a:cubicBezTo>
                  <a:cubicBezTo>
                    <a:pt x="202" y="82"/>
                    <a:pt x="205" y="82"/>
                    <a:pt x="208" y="82"/>
                  </a:cubicBezTo>
                  <a:cubicBezTo>
                    <a:pt x="214" y="81"/>
                    <a:pt x="223" y="81"/>
                    <a:pt x="234" y="79"/>
                  </a:cubicBezTo>
                  <a:cubicBezTo>
                    <a:pt x="237" y="79"/>
                    <a:pt x="239" y="81"/>
                    <a:pt x="240" y="84"/>
                  </a:cubicBezTo>
                  <a:cubicBezTo>
                    <a:pt x="240" y="87"/>
                    <a:pt x="238" y="89"/>
                    <a:pt x="235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00">
                <a:latin typeface="+mn-lt"/>
              </a:endParaRPr>
            </a:p>
          </p:txBody>
        </p:sp>
        <p:sp>
          <p:nvSpPr>
            <p:cNvPr id="146" name="Freeform 30"/>
            <p:cNvSpPr>
              <a:spLocks/>
            </p:cNvSpPr>
            <p:nvPr/>
          </p:nvSpPr>
          <p:spPr bwMode="auto">
            <a:xfrm>
              <a:off x="2411418" y="3633789"/>
              <a:ext cx="157163" cy="357189"/>
            </a:xfrm>
            <a:custGeom>
              <a:avLst/>
              <a:gdLst>
                <a:gd name="T0" fmla="*/ 80 w 99"/>
                <a:gd name="T1" fmla="*/ 0 h 225"/>
                <a:gd name="T2" fmla="*/ 49 w 99"/>
                <a:gd name="T3" fmla="*/ 3 h 225"/>
                <a:gd name="T4" fmla="*/ 16 w 99"/>
                <a:gd name="T5" fmla="*/ 0 h 225"/>
                <a:gd name="T6" fmla="*/ 0 w 99"/>
                <a:gd name="T7" fmla="*/ 45 h 225"/>
                <a:gd name="T8" fmla="*/ 30 w 99"/>
                <a:gd name="T9" fmla="*/ 71 h 225"/>
                <a:gd name="T10" fmla="*/ 4 w 99"/>
                <a:gd name="T11" fmla="*/ 168 h 225"/>
                <a:gd name="T12" fmla="*/ 49 w 99"/>
                <a:gd name="T13" fmla="*/ 225 h 225"/>
                <a:gd name="T14" fmla="*/ 92 w 99"/>
                <a:gd name="T15" fmla="*/ 168 h 225"/>
                <a:gd name="T16" fmla="*/ 68 w 99"/>
                <a:gd name="T17" fmla="*/ 71 h 225"/>
                <a:gd name="T18" fmla="*/ 99 w 99"/>
                <a:gd name="T19" fmla="*/ 45 h 225"/>
                <a:gd name="T20" fmla="*/ 80 w 99"/>
                <a:gd name="T2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225">
                  <a:moveTo>
                    <a:pt x="80" y="0"/>
                  </a:moveTo>
                  <a:lnTo>
                    <a:pt x="49" y="3"/>
                  </a:lnTo>
                  <a:lnTo>
                    <a:pt x="16" y="0"/>
                  </a:lnTo>
                  <a:lnTo>
                    <a:pt x="0" y="45"/>
                  </a:lnTo>
                  <a:lnTo>
                    <a:pt x="30" y="71"/>
                  </a:lnTo>
                  <a:lnTo>
                    <a:pt x="4" y="168"/>
                  </a:lnTo>
                  <a:lnTo>
                    <a:pt x="49" y="225"/>
                  </a:lnTo>
                  <a:lnTo>
                    <a:pt x="92" y="168"/>
                  </a:lnTo>
                  <a:lnTo>
                    <a:pt x="68" y="71"/>
                  </a:lnTo>
                  <a:lnTo>
                    <a:pt x="99" y="45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00">
                <a:latin typeface="+mn-lt"/>
              </a:endParaRPr>
            </a:p>
          </p:txBody>
        </p:sp>
        <p:sp>
          <p:nvSpPr>
            <p:cNvPr id="147" name="Freeform 31"/>
            <p:cNvSpPr>
              <a:spLocks noEditPoints="1"/>
            </p:cNvSpPr>
            <p:nvPr/>
          </p:nvSpPr>
          <p:spPr bwMode="auto">
            <a:xfrm>
              <a:off x="2166943" y="2724151"/>
              <a:ext cx="644524" cy="838200"/>
            </a:xfrm>
            <a:custGeom>
              <a:avLst/>
              <a:gdLst>
                <a:gd name="T0" fmla="*/ 17 w 172"/>
                <a:gd name="T1" fmla="*/ 161 h 224"/>
                <a:gd name="T2" fmla="*/ 86 w 172"/>
                <a:gd name="T3" fmla="*/ 224 h 224"/>
                <a:gd name="T4" fmla="*/ 155 w 172"/>
                <a:gd name="T5" fmla="*/ 161 h 224"/>
                <a:gd name="T6" fmla="*/ 169 w 172"/>
                <a:gd name="T7" fmla="*/ 140 h 224"/>
                <a:gd name="T8" fmla="*/ 172 w 172"/>
                <a:gd name="T9" fmla="*/ 120 h 224"/>
                <a:gd name="T10" fmla="*/ 160 w 172"/>
                <a:gd name="T11" fmla="*/ 103 h 224"/>
                <a:gd name="T12" fmla="*/ 110 w 172"/>
                <a:gd name="T13" fmla="*/ 15 h 224"/>
                <a:gd name="T14" fmla="*/ 10 w 172"/>
                <a:gd name="T15" fmla="*/ 104 h 224"/>
                <a:gd name="T16" fmla="*/ 0 w 172"/>
                <a:gd name="T17" fmla="*/ 120 h 224"/>
                <a:gd name="T18" fmla="*/ 5 w 172"/>
                <a:gd name="T19" fmla="*/ 146 h 224"/>
                <a:gd name="T20" fmla="*/ 44 w 172"/>
                <a:gd name="T21" fmla="*/ 67 h 224"/>
                <a:gd name="T22" fmla="*/ 145 w 172"/>
                <a:gd name="T23" fmla="*/ 97 h 224"/>
                <a:gd name="T24" fmla="*/ 144 w 172"/>
                <a:gd name="T25" fmla="*/ 116 h 224"/>
                <a:gd name="T26" fmla="*/ 101 w 172"/>
                <a:gd name="T27" fmla="*/ 109 h 224"/>
                <a:gd name="T28" fmla="*/ 79 w 172"/>
                <a:gd name="T29" fmla="*/ 115 h 224"/>
                <a:gd name="T30" fmla="*/ 37 w 172"/>
                <a:gd name="T31" fmla="*/ 109 h 224"/>
                <a:gd name="T32" fmla="*/ 24 w 172"/>
                <a:gd name="T33" fmla="*/ 116 h 224"/>
                <a:gd name="T34" fmla="*/ 137 w 172"/>
                <a:gd name="T35" fmla="*/ 120 h 224"/>
                <a:gd name="T36" fmla="*/ 136 w 172"/>
                <a:gd name="T37" fmla="*/ 126 h 224"/>
                <a:gd name="T38" fmla="*/ 131 w 172"/>
                <a:gd name="T39" fmla="*/ 137 h 224"/>
                <a:gd name="T40" fmla="*/ 112 w 172"/>
                <a:gd name="T41" fmla="*/ 139 h 224"/>
                <a:gd name="T42" fmla="*/ 103 w 172"/>
                <a:gd name="T43" fmla="*/ 134 h 224"/>
                <a:gd name="T44" fmla="*/ 101 w 172"/>
                <a:gd name="T45" fmla="*/ 127 h 224"/>
                <a:gd name="T46" fmla="*/ 103 w 172"/>
                <a:gd name="T47" fmla="*/ 116 h 224"/>
                <a:gd name="T48" fmla="*/ 135 w 172"/>
                <a:gd name="T49" fmla="*/ 117 h 224"/>
                <a:gd name="T50" fmla="*/ 137 w 172"/>
                <a:gd name="T51" fmla="*/ 120 h 224"/>
                <a:gd name="T52" fmla="*/ 72 w 172"/>
                <a:gd name="T53" fmla="*/ 120 h 224"/>
                <a:gd name="T54" fmla="*/ 70 w 172"/>
                <a:gd name="T55" fmla="*/ 131 h 224"/>
                <a:gd name="T56" fmla="*/ 65 w 172"/>
                <a:gd name="T57" fmla="*/ 137 h 224"/>
                <a:gd name="T58" fmla="*/ 46 w 172"/>
                <a:gd name="T59" fmla="*/ 139 h 224"/>
                <a:gd name="T60" fmla="*/ 37 w 172"/>
                <a:gd name="T61" fmla="*/ 131 h 224"/>
                <a:gd name="T62" fmla="*/ 35 w 172"/>
                <a:gd name="T63" fmla="*/ 122 h 224"/>
                <a:gd name="T64" fmla="*/ 35 w 172"/>
                <a:gd name="T65" fmla="*/ 119 h 224"/>
                <a:gd name="T66" fmla="*/ 39 w 172"/>
                <a:gd name="T67" fmla="*/ 116 h 224"/>
                <a:gd name="T68" fmla="*/ 72 w 172"/>
                <a:gd name="T69" fmla="*/ 120 h 224"/>
                <a:gd name="T70" fmla="*/ 12 w 172"/>
                <a:gd name="T71" fmla="*/ 114 h 224"/>
                <a:gd name="T72" fmla="*/ 23 w 172"/>
                <a:gd name="T73" fmla="*/ 136 h 224"/>
                <a:gd name="T74" fmla="*/ 24 w 172"/>
                <a:gd name="T75" fmla="*/ 123 h 224"/>
                <a:gd name="T76" fmla="*/ 27 w 172"/>
                <a:gd name="T77" fmla="*/ 124 h 224"/>
                <a:gd name="T78" fmla="*/ 30 w 172"/>
                <a:gd name="T79" fmla="*/ 134 h 224"/>
                <a:gd name="T80" fmla="*/ 45 w 172"/>
                <a:gd name="T81" fmla="*/ 146 h 224"/>
                <a:gd name="T82" fmla="*/ 69 w 172"/>
                <a:gd name="T83" fmla="*/ 144 h 224"/>
                <a:gd name="T84" fmla="*/ 77 w 172"/>
                <a:gd name="T85" fmla="*/ 133 h 224"/>
                <a:gd name="T86" fmla="*/ 92 w 172"/>
                <a:gd name="T87" fmla="*/ 122 h 224"/>
                <a:gd name="T88" fmla="*/ 96 w 172"/>
                <a:gd name="T89" fmla="*/ 137 h 224"/>
                <a:gd name="T90" fmla="*/ 111 w 172"/>
                <a:gd name="T91" fmla="*/ 146 h 224"/>
                <a:gd name="T92" fmla="*/ 137 w 172"/>
                <a:gd name="T93" fmla="*/ 142 h 224"/>
                <a:gd name="T94" fmla="*/ 142 w 172"/>
                <a:gd name="T95" fmla="*/ 133 h 224"/>
                <a:gd name="T96" fmla="*/ 144 w 172"/>
                <a:gd name="T97" fmla="*/ 123 h 224"/>
                <a:gd name="T98" fmla="*/ 148 w 172"/>
                <a:gd name="T99" fmla="*/ 123 h 224"/>
                <a:gd name="T100" fmla="*/ 158 w 172"/>
                <a:gd name="T101" fmla="*/ 113 h 224"/>
                <a:gd name="T102" fmla="*/ 162 w 172"/>
                <a:gd name="T103" fmla="*/ 121 h 224"/>
                <a:gd name="T104" fmla="*/ 158 w 172"/>
                <a:gd name="T105" fmla="*/ 142 h 224"/>
                <a:gd name="T106" fmla="*/ 149 w 172"/>
                <a:gd name="T107" fmla="*/ 152 h 224"/>
                <a:gd name="T108" fmla="*/ 146 w 172"/>
                <a:gd name="T109" fmla="*/ 156 h 224"/>
                <a:gd name="T110" fmla="*/ 86 w 172"/>
                <a:gd name="T111" fmla="*/ 214 h 224"/>
                <a:gd name="T112" fmla="*/ 26 w 172"/>
                <a:gd name="T113" fmla="*/ 156 h 224"/>
                <a:gd name="T114" fmla="*/ 22 w 172"/>
                <a:gd name="T115" fmla="*/ 152 h 224"/>
                <a:gd name="T116" fmla="*/ 12 w 172"/>
                <a:gd name="T117" fmla="*/ 137 h 224"/>
                <a:gd name="T118" fmla="*/ 10 w 172"/>
                <a:gd name="T119" fmla="*/ 12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2" h="224">
                  <a:moveTo>
                    <a:pt x="11" y="156"/>
                  </a:moveTo>
                  <a:cubicBezTo>
                    <a:pt x="12" y="158"/>
                    <a:pt x="15" y="159"/>
                    <a:pt x="17" y="161"/>
                  </a:cubicBezTo>
                  <a:cubicBezTo>
                    <a:pt x="22" y="178"/>
                    <a:pt x="29" y="193"/>
                    <a:pt x="40" y="205"/>
                  </a:cubicBezTo>
                  <a:cubicBezTo>
                    <a:pt x="52" y="217"/>
                    <a:pt x="67" y="224"/>
                    <a:pt x="86" y="224"/>
                  </a:cubicBezTo>
                  <a:cubicBezTo>
                    <a:pt x="104" y="224"/>
                    <a:pt x="120" y="217"/>
                    <a:pt x="131" y="205"/>
                  </a:cubicBezTo>
                  <a:cubicBezTo>
                    <a:pt x="142" y="193"/>
                    <a:pt x="150" y="178"/>
                    <a:pt x="155" y="161"/>
                  </a:cubicBezTo>
                  <a:cubicBezTo>
                    <a:pt x="157" y="159"/>
                    <a:pt x="159" y="158"/>
                    <a:pt x="161" y="156"/>
                  </a:cubicBezTo>
                  <a:cubicBezTo>
                    <a:pt x="165" y="151"/>
                    <a:pt x="167" y="146"/>
                    <a:pt x="169" y="140"/>
                  </a:cubicBezTo>
                  <a:cubicBezTo>
                    <a:pt x="171" y="135"/>
                    <a:pt x="172" y="129"/>
                    <a:pt x="172" y="124"/>
                  </a:cubicBezTo>
                  <a:cubicBezTo>
                    <a:pt x="172" y="122"/>
                    <a:pt x="172" y="121"/>
                    <a:pt x="172" y="120"/>
                  </a:cubicBezTo>
                  <a:cubicBezTo>
                    <a:pt x="171" y="115"/>
                    <a:pt x="170" y="111"/>
                    <a:pt x="167" y="108"/>
                  </a:cubicBezTo>
                  <a:cubicBezTo>
                    <a:pt x="165" y="106"/>
                    <a:pt x="163" y="104"/>
                    <a:pt x="160" y="103"/>
                  </a:cubicBezTo>
                  <a:cubicBezTo>
                    <a:pt x="161" y="101"/>
                    <a:pt x="161" y="99"/>
                    <a:pt x="162" y="97"/>
                  </a:cubicBezTo>
                  <a:cubicBezTo>
                    <a:pt x="166" y="73"/>
                    <a:pt x="160" y="30"/>
                    <a:pt x="110" y="15"/>
                  </a:cubicBezTo>
                  <a:cubicBezTo>
                    <a:pt x="62" y="0"/>
                    <a:pt x="36" y="33"/>
                    <a:pt x="36" y="33"/>
                  </a:cubicBezTo>
                  <a:cubicBezTo>
                    <a:pt x="36" y="33"/>
                    <a:pt x="1" y="44"/>
                    <a:pt x="10" y="104"/>
                  </a:cubicBezTo>
                  <a:cubicBezTo>
                    <a:pt x="8" y="105"/>
                    <a:pt x="6" y="106"/>
                    <a:pt x="5" y="108"/>
                  </a:cubicBezTo>
                  <a:cubicBezTo>
                    <a:pt x="2" y="111"/>
                    <a:pt x="0" y="115"/>
                    <a:pt x="0" y="120"/>
                  </a:cubicBezTo>
                  <a:cubicBezTo>
                    <a:pt x="0" y="121"/>
                    <a:pt x="0" y="122"/>
                    <a:pt x="0" y="124"/>
                  </a:cubicBezTo>
                  <a:cubicBezTo>
                    <a:pt x="0" y="131"/>
                    <a:pt x="1" y="139"/>
                    <a:pt x="5" y="146"/>
                  </a:cubicBezTo>
                  <a:cubicBezTo>
                    <a:pt x="6" y="150"/>
                    <a:pt x="8" y="153"/>
                    <a:pt x="11" y="156"/>
                  </a:cubicBezTo>
                  <a:close/>
                  <a:moveTo>
                    <a:pt x="44" y="67"/>
                  </a:moveTo>
                  <a:cubicBezTo>
                    <a:pt x="44" y="67"/>
                    <a:pt x="54" y="48"/>
                    <a:pt x="70" y="61"/>
                  </a:cubicBezTo>
                  <a:cubicBezTo>
                    <a:pt x="87" y="74"/>
                    <a:pt x="105" y="97"/>
                    <a:pt x="145" y="97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6" y="116"/>
                    <a:pt x="144" y="116"/>
                    <a:pt x="144" y="116"/>
                  </a:cubicBezTo>
                  <a:cubicBezTo>
                    <a:pt x="144" y="116"/>
                    <a:pt x="144" y="110"/>
                    <a:pt x="134" y="109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97" y="109"/>
                    <a:pt x="94" y="111"/>
                    <a:pt x="92" y="11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78" y="111"/>
                    <a:pt x="74" y="109"/>
                    <a:pt x="70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28" y="110"/>
                    <a:pt x="27" y="116"/>
                    <a:pt x="27" y="116"/>
                  </a:cubicBezTo>
                  <a:cubicBezTo>
                    <a:pt x="27" y="116"/>
                    <a:pt x="25" y="116"/>
                    <a:pt x="24" y="116"/>
                  </a:cubicBezTo>
                  <a:cubicBezTo>
                    <a:pt x="25" y="95"/>
                    <a:pt x="30" y="67"/>
                    <a:pt x="44" y="67"/>
                  </a:cubicBezTo>
                  <a:close/>
                  <a:moveTo>
                    <a:pt x="137" y="120"/>
                  </a:moveTo>
                  <a:cubicBezTo>
                    <a:pt x="137" y="120"/>
                    <a:pt x="137" y="121"/>
                    <a:pt x="137" y="122"/>
                  </a:cubicBezTo>
                  <a:cubicBezTo>
                    <a:pt x="137" y="123"/>
                    <a:pt x="136" y="125"/>
                    <a:pt x="136" y="126"/>
                  </a:cubicBezTo>
                  <a:cubicBezTo>
                    <a:pt x="136" y="128"/>
                    <a:pt x="135" y="130"/>
                    <a:pt x="135" y="131"/>
                  </a:cubicBezTo>
                  <a:cubicBezTo>
                    <a:pt x="134" y="134"/>
                    <a:pt x="133" y="136"/>
                    <a:pt x="131" y="137"/>
                  </a:cubicBezTo>
                  <a:cubicBezTo>
                    <a:pt x="130" y="138"/>
                    <a:pt x="128" y="139"/>
                    <a:pt x="125" y="139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0" y="139"/>
                    <a:pt x="108" y="138"/>
                    <a:pt x="107" y="137"/>
                  </a:cubicBezTo>
                  <a:cubicBezTo>
                    <a:pt x="105" y="137"/>
                    <a:pt x="103" y="135"/>
                    <a:pt x="103" y="134"/>
                  </a:cubicBezTo>
                  <a:cubicBezTo>
                    <a:pt x="102" y="133"/>
                    <a:pt x="102" y="132"/>
                    <a:pt x="102" y="131"/>
                  </a:cubicBezTo>
                  <a:cubicBezTo>
                    <a:pt x="101" y="130"/>
                    <a:pt x="101" y="128"/>
                    <a:pt x="101" y="127"/>
                  </a:cubicBezTo>
                  <a:cubicBezTo>
                    <a:pt x="100" y="124"/>
                    <a:pt x="100" y="121"/>
                    <a:pt x="99" y="120"/>
                  </a:cubicBezTo>
                  <a:cubicBezTo>
                    <a:pt x="99" y="118"/>
                    <a:pt x="101" y="116"/>
                    <a:pt x="103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3" y="116"/>
                    <a:pt x="134" y="116"/>
                    <a:pt x="135" y="117"/>
                  </a:cubicBezTo>
                  <a:cubicBezTo>
                    <a:pt x="136" y="117"/>
                    <a:pt x="136" y="118"/>
                    <a:pt x="137" y="119"/>
                  </a:cubicBezTo>
                  <a:cubicBezTo>
                    <a:pt x="137" y="119"/>
                    <a:pt x="137" y="119"/>
                    <a:pt x="137" y="120"/>
                  </a:cubicBezTo>
                  <a:cubicBezTo>
                    <a:pt x="137" y="120"/>
                    <a:pt x="137" y="120"/>
                    <a:pt x="137" y="120"/>
                  </a:cubicBezTo>
                  <a:close/>
                  <a:moveTo>
                    <a:pt x="72" y="120"/>
                  </a:moveTo>
                  <a:cubicBezTo>
                    <a:pt x="72" y="121"/>
                    <a:pt x="72" y="124"/>
                    <a:pt x="71" y="127"/>
                  </a:cubicBezTo>
                  <a:cubicBezTo>
                    <a:pt x="71" y="128"/>
                    <a:pt x="70" y="130"/>
                    <a:pt x="70" y="131"/>
                  </a:cubicBezTo>
                  <a:cubicBezTo>
                    <a:pt x="69" y="132"/>
                    <a:pt x="69" y="133"/>
                    <a:pt x="69" y="134"/>
                  </a:cubicBezTo>
                  <a:cubicBezTo>
                    <a:pt x="68" y="135"/>
                    <a:pt x="67" y="137"/>
                    <a:pt x="65" y="137"/>
                  </a:cubicBezTo>
                  <a:cubicBezTo>
                    <a:pt x="63" y="138"/>
                    <a:pt x="61" y="139"/>
                    <a:pt x="60" y="139"/>
                  </a:cubicBezTo>
                  <a:cubicBezTo>
                    <a:pt x="46" y="139"/>
                    <a:pt x="46" y="139"/>
                    <a:pt x="46" y="139"/>
                  </a:cubicBezTo>
                  <a:cubicBezTo>
                    <a:pt x="43" y="139"/>
                    <a:pt x="42" y="138"/>
                    <a:pt x="40" y="137"/>
                  </a:cubicBezTo>
                  <a:cubicBezTo>
                    <a:pt x="39" y="136"/>
                    <a:pt x="38" y="134"/>
                    <a:pt x="37" y="131"/>
                  </a:cubicBezTo>
                  <a:cubicBezTo>
                    <a:pt x="36" y="130"/>
                    <a:pt x="36" y="128"/>
                    <a:pt x="35" y="126"/>
                  </a:cubicBezTo>
                  <a:cubicBezTo>
                    <a:pt x="35" y="125"/>
                    <a:pt x="35" y="123"/>
                    <a:pt x="35" y="122"/>
                  </a:cubicBezTo>
                  <a:cubicBezTo>
                    <a:pt x="35" y="121"/>
                    <a:pt x="35" y="120"/>
                    <a:pt x="35" y="120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18"/>
                    <a:pt x="36" y="117"/>
                    <a:pt x="37" y="117"/>
                  </a:cubicBezTo>
                  <a:cubicBezTo>
                    <a:pt x="37" y="116"/>
                    <a:pt x="38" y="116"/>
                    <a:pt x="39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71" y="116"/>
                    <a:pt x="72" y="118"/>
                    <a:pt x="72" y="120"/>
                  </a:cubicBezTo>
                  <a:close/>
                  <a:moveTo>
                    <a:pt x="10" y="121"/>
                  </a:moveTo>
                  <a:cubicBezTo>
                    <a:pt x="10" y="118"/>
                    <a:pt x="11" y="116"/>
                    <a:pt x="12" y="114"/>
                  </a:cubicBezTo>
                  <a:cubicBezTo>
                    <a:pt x="12" y="114"/>
                    <a:pt x="13" y="114"/>
                    <a:pt x="13" y="113"/>
                  </a:cubicBezTo>
                  <a:cubicBezTo>
                    <a:pt x="17" y="123"/>
                    <a:pt x="20" y="134"/>
                    <a:pt x="23" y="136"/>
                  </a:cubicBezTo>
                  <a:cubicBezTo>
                    <a:pt x="23" y="136"/>
                    <a:pt x="23" y="131"/>
                    <a:pt x="23" y="123"/>
                  </a:cubicBezTo>
                  <a:cubicBezTo>
                    <a:pt x="23" y="123"/>
                    <a:pt x="24" y="123"/>
                    <a:pt x="24" y="123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7" y="124"/>
                    <a:pt x="27" y="123"/>
                    <a:pt x="27" y="124"/>
                  </a:cubicBezTo>
                  <a:cubicBezTo>
                    <a:pt x="28" y="129"/>
                    <a:pt x="29" y="133"/>
                    <a:pt x="29" y="133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1" y="137"/>
                    <a:pt x="32" y="140"/>
                    <a:pt x="35" y="142"/>
                  </a:cubicBezTo>
                  <a:cubicBezTo>
                    <a:pt x="38" y="145"/>
                    <a:pt x="41" y="146"/>
                    <a:pt x="45" y="146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63" y="146"/>
                    <a:pt x="66" y="145"/>
                    <a:pt x="69" y="144"/>
                  </a:cubicBezTo>
                  <a:cubicBezTo>
                    <a:pt x="71" y="143"/>
                    <a:pt x="74" y="141"/>
                    <a:pt x="76" y="137"/>
                  </a:cubicBezTo>
                  <a:cubicBezTo>
                    <a:pt x="76" y="136"/>
                    <a:pt x="77" y="134"/>
                    <a:pt x="77" y="133"/>
                  </a:cubicBezTo>
                  <a:cubicBezTo>
                    <a:pt x="78" y="128"/>
                    <a:pt x="79" y="125"/>
                    <a:pt x="80" y="12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2" y="125"/>
                    <a:pt x="93" y="128"/>
                    <a:pt x="94" y="133"/>
                  </a:cubicBezTo>
                  <a:cubicBezTo>
                    <a:pt x="95" y="134"/>
                    <a:pt x="95" y="136"/>
                    <a:pt x="96" y="137"/>
                  </a:cubicBezTo>
                  <a:cubicBezTo>
                    <a:pt x="98" y="141"/>
                    <a:pt x="100" y="143"/>
                    <a:pt x="103" y="144"/>
                  </a:cubicBezTo>
                  <a:cubicBezTo>
                    <a:pt x="106" y="145"/>
                    <a:pt x="108" y="146"/>
                    <a:pt x="111" y="146"/>
                  </a:cubicBezTo>
                  <a:cubicBezTo>
                    <a:pt x="126" y="146"/>
                    <a:pt x="126" y="146"/>
                    <a:pt x="126" y="146"/>
                  </a:cubicBezTo>
                  <a:cubicBezTo>
                    <a:pt x="130" y="146"/>
                    <a:pt x="134" y="145"/>
                    <a:pt x="137" y="142"/>
                  </a:cubicBezTo>
                  <a:cubicBezTo>
                    <a:pt x="139" y="140"/>
                    <a:pt x="141" y="137"/>
                    <a:pt x="142" y="134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3" y="129"/>
                    <a:pt x="144" y="124"/>
                  </a:cubicBezTo>
                  <a:cubicBezTo>
                    <a:pt x="144" y="123"/>
                    <a:pt x="144" y="124"/>
                    <a:pt x="144" y="123"/>
                  </a:cubicBezTo>
                  <a:cubicBezTo>
                    <a:pt x="148" y="123"/>
                    <a:pt x="148" y="123"/>
                    <a:pt x="148" y="123"/>
                  </a:cubicBezTo>
                  <a:cubicBezTo>
                    <a:pt x="148" y="123"/>
                    <a:pt x="148" y="123"/>
                    <a:pt x="148" y="123"/>
                  </a:cubicBezTo>
                  <a:cubicBezTo>
                    <a:pt x="149" y="133"/>
                    <a:pt x="149" y="133"/>
                    <a:pt x="149" y="133"/>
                  </a:cubicBezTo>
                  <a:cubicBezTo>
                    <a:pt x="149" y="133"/>
                    <a:pt x="154" y="125"/>
                    <a:pt x="158" y="113"/>
                  </a:cubicBezTo>
                  <a:cubicBezTo>
                    <a:pt x="158" y="113"/>
                    <a:pt x="159" y="114"/>
                    <a:pt x="159" y="114"/>
                  </a:cubicBezTo>
                  <a:cubicBezTo>
                    <a:pt x="161" y="116"/>
                    <a:pt x="162" y="118"/>
                    <a:pt x="162" y="121"/>
                  </a:cubicBezTo>
                  <a:cubicBezTo>
                    <a:pt x="162" y="122"/>
                    <a:pt x="162" y="123"/>
                    <a:pt x="162" y="124"/>
                  </a:cubicBezTo>
                  <a:cubicBezTo>
                    <a:pt x="162" y="129"/>
                    <a:pt x="161" y="136"/>
                    <a:pt x="158" y="142"/>
                  </a:cubicBezTo>
                  <a:cubicBezTo>
                    <a:pt x="157" y="145"/>
                    <a:pt x="155" y="147"/>
                    <a:pt x="154" y="149"/>
                  </a:cubicBezTo>
                  <a:cubicBezTo>
                    <a:pt x="152" y="151"/>
                    <a:pt x="150" y="152"/>
                    <a:pt x="149" y="152"/>
                  </a:cubicBezTo>
                  <a:cubicBezTo>
                    <a:pt x="146" y="153"/>
                    <a:pt x="146" y="153"/>
                    <a:pt x="146" y="15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1" y="173"/>
                    <a:pt x="134" y="188"/>
                    <a:pt x="124" y="198"/>
                  </a:cubicBezTo>
                  <a:cubicBezTo>
                    <a:pt x="114" y="208"/>
                    <a:pt x="102" y="214"/>
                    <a:pt x="86" y="214"/>
                  </a:cubicBezTo>
                  <a:cubicBezTo>
                    <a:pt x="70" y="214"/>
                    <a:pt x="57" y="208"/>
                    <a:pt x="47" y="198"/>
                  </a:cubicBezTo>
                  <a:cubicBezTo>
                    <a:pt x="37" y="188"/>
                    <a:pt x="30" y="173"/>
                    <a:pt x="26" y="156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2" y="152"/>
                    <a:pt x="22" y="152"/>
                    <a:pt x="22" y="152"/>
                  </a:cubicBezTo>
                  <a:cubicBezTo>
                    <a:pt x="21" y="152"/>
                    <a:pt x="20" y="151"/>
                    <a:pt x="18" y="149"/>
                  </a:cubicBezTo>
                  <a:cubicBezTo>
                    <a:pt x="16" y="146"/>
                    <a:pt x="13" y="142"/>
                    <a:pt x="12" y="137"/>
                  </a:cubicBezTo>
                  <a:cubicBezTo>
                    <a:pt x="10" y="133"/>
                    <a:pt x="9" y="128"/>
                    <a:pt x="9" y="124"/>
                  </a:cubicBezTo>
                  <a:cubicBezTo>
                    <a:pt x="9" y="123"/>
                    <a:pt x="9" y="122"/>
                    <a:pt x="10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00">
                <a:latin typeface="+mn-lt"/>
              </a:endParaRPr>
            </a:p>
          </p:txBody>
        </p:sp>
      </p:grpSp>
      <p:sp>
        <p:nvSpPr>
          <p:cNvPr id="149" name="Rectangle 3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1068175" y="3974101"/>
            <a:ext cx="3847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7E0F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itchFamily="2" charset="2"/>
              <a:buChar char="§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sz="1800" b="1" dirty="0" smtClean="0">
                <a:solidFill>
                  <a:schemeClr val="tx2"/>
                </a:solidFill>
              </a:rPr>
              <a:t>23</a:t>
            </a:r>
            <a:endParaRPr lang="en-US" sz="1800" b="1" dirty="0">
              <a:solidFill>
                <a:schemeClr val="tx2"/>
              </a:solidFill>
            </a:endParaRP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3784516" y="3202398"/>
            <a:ext cx="322562" cy="427108"/>
            <a:chOff x="5901655" y="4723241"/>
            <a:chExt cx="322777" cy="416982"/>
          </a:xfrm>
          <a:solidFill>
            <a:schemeClr val="bg2"/>
          </a:solidFill>
        </p:grpSpPr>
        <p:sp>
          <p:nvSpPr>
            <p:cNvPr id="153" name="Freeform 12"/>
            <p:cNvSpPr>
              <a:spLocks noEditPoints="1"/>
            </p:cNvSpPr>
            <p:nvPr/>
          </p:nvSpPr>
          <p:spPr bwMode="auto">
            <a:xfrm>
              <a:off x="5901655" y="4984537"/>
              <a:ext cx="322777" cy="155686"/>
            </a:xfrm>
            <a:custGeom>
              <a:avLst/>
              <a:gdLst>
                <a:gd name="T0" fmla="*/ 276 w 276"/>
                <a:gd name="T1" fmla="*/ 115 h 133"/>
                <a:gd name="T2" fmla="*/ 265 w 276"/>
                <a:gd name="T3" fmla="*/ 42 h 133"/>
                <a:gd name="T4" fmla="*/ 218 w 276"/>
                <a:gd name="T5" fmla="*/ 8 h 133"/>
                <a:gd name="T6" fmla="*/ 218 w 276"/>
                <a:gd name="T7" fmla="*/ 8 h 133"/>
                <a:gd name="T8" fmla="*/ 203 w 276"/>
                <a:gd name="T9" fmla="*/ 3 h 133"/>
                <a:gd name="T10" fmla="*/ 193 w 276"/>
                <a:gd name="T11" fmla="*/ 0 h 133"/>
                <a:gd name="T12" fmla="*/ 191 w 276"/>
                <a:gd name="T13" fmla="*/ 11 h 133"/>
                <a:gd name="T14" fmla="*/ 181 w 276"/>
                <a:gd name="T15" fmla="*/ 32 h 133"/>
                <a:gd name="T16" fmla="*/ 173 w 276"/>
                <a:gd name="T17" fmla="*/ 41 h 133"/>
                <a:gd name="T18" fmla="*/ 156 w 276"/>
                <a:gd name="T19" fmla="*/ 11 h 133"/>
                <a:gd name="T20" fmla="*/ 138 w 276"/>
                <a:gd name="T21" fmla="*/ 25 h 133"/>
                <a:gd name="T22" fmla="*/ 120 w 276"/>
                <a:gd name="T23" fmla="*/ 11 h 133"/>
                <a:gd name="T24" fmla="*/ 102 w 276"/>
                <a:gd name="T25" fmla="*/ 41 h 133"/>
                <a:gd name="T26" fmla="*/ 94 w 276"/>
                <a:gd name="T27" fmla="*/ 31 h 133"/>
                <a:gd name="T28" fmla="*/ 84 w 276"/>
                <a:gd name="T29" fmla="*/ 11 h 133"/>
                <a:gd name="T30" fmla="*/ 82 w 276"/>
                <a:gd name="T31" fmla="*/ 0 h 133"/>
                <a:gd name="T32" fmla="*/ 73 w 276"/>
                <a:gd name="T33" fmla="*/ 3 h 133"/>
                <a:gd name="T34" fmla="*/ 58 w 276"/>
                <a:gd name="T35" fmla="*/ 8 h 133"/>
                <a:gd name="T36" fmla="*/ 58 w 276"/>
                <a:gd name="T37" fmla="*/ 8 h 133"/>
                <a:gd name="T38" fmla="*/ 10 w 276"/>
                <a:gd name="T39" fmla="*/ 42 h 133"/>
                <a:gd name="T40" fmla="*/ 0 w 276"/>
                <a:gd name="T41" fmla="*/ 115 h 133"/>
                <a:gd name="T42" fmla="*/ 17 w 276"/>
                <a:gd name="T43" fmla="*/ 121 h 133"/>
                <a:gd name="T44" fmla="*/ 17 w 276"/>
                <a:gd name="T45" fmla="*/ 121 h 133"/>
                <a:gd name="T46" fmla="*/ 131 w 276"/>
                <a:gd name="T47" fmla="*/ 133 h 133"/>
                <a:gd name="T48" fmla="*/ 132 w 276"/>
                <a:gd name="T49" fmla="*/ 133 h 133"/>
                <a:gd name="T50" fmla="*/ 138 w 276"/>
                <a:gd name="T51" fmla="*/ 133 h 133"/>
                <a:gd name="T52" fmla="*/ 143 w 276"/>
                <a:gd name="T53" fmla="*/ 133 h 133"/>
                <a:gd name="T54" fmla="*/ 144 w 276"/>
                <a:gd name="T55" fmla="*/ 133 h 133"/>
                <a:gd name="T56" fmla="*/ 258 w 276"/>
                <a:gd name="T57" fmla="*/ 121 h 133"/>
                <a:gd name="T58" fmla="*/ 258 w 276"/>
                <a:gd name="T59" fmla="*/ 121 h 133"/>
                <a:gd name="T60" fmla="*/ 276 w 276"/>
                <a:gd name="T61" fmla="*/ 115 h 133"/>
                <a:gd name="T62" fmla="*/ 138 w 276"/>
                <a:gd name="T63" fmla="*/ 79 h 133"/>
                <a:gd name="T64" fmla="*/ 131 w 276"/>
                <a:gd name="T65" fmla="*/ 72 h 133"/>
                <a:gd name="T66" fmla="*/ 138 w 276"/>
                <a:gd name="T67" fmla="*/ 65 h 133"/>
                <a:gd name="T68" fmla="*/ 145 w 276"/>
                <a:gd name="T69" fmla="*/ 72 h 133"/>
                <a:gd name="T70" fmla="*/ 138 w 276"/>
                <a:gd name="T71" fmla="*/ 79 h 133"/>
                <a:gd name="T72" fmla="*/ 138 w 276"/>
                <a:gd name="T73" fmla="*/ 52 h 133"/>
                <a:gd name="T74" fmla="*/ 131 w 276"/>
                <a:gd name="T75" fmla="*/ 45 h 133"/>
                <a:gd name="T76" fmla="*/ 138 w 276"/>
                <a:gd name="T77" fmla="*/ 38 h 133"/>
                <a:gd name="T78" fmla="*/ 145 w 276"/>
                <a:gd name="T79" fmla="*/ 45 h 133"/>
                <a:gd name="T80" fmla="*/ 138 w 276"/>
                <a:gd name="T81" fmla="*/ 5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6" h="133">
                  <a:moveTo>
                    <a:pt x="276" y="115"/>
                  </a:moveTo>
                  <a:cubicBezTo>
                    <a:pt x="276" y="115"/>
                    <a:pt x="272" y="56"/>
                    <a:pt x="265" y="42"/>
                  </a:cubicBezTo>
                  <a:cubicBezTo>
                    <a:pt x="259" y="29"/>
                    <a:pt x="244" y="19"/>
                    <a:pt x="218" y="8"/>
                  </a:cubicBezTo>
                  <a:cubicBezTo>
                    <a:pt x="218" y="8"/>
                    <a:pt x="218" y="8"/>
                    <a:pt x="218" y="8"/>
                  </a:cubicBezTo>
                  <a:cubicBezTo>
                    <a:pt x="213" y="6"/>
                    <a:pt x="208" y="5"/>
                    <a:pt x="203" y="3"/>
                  </a:cubicBezTo>
                  <a:cubicBezTo>
                    <a:pt x="200" y="2"/>
                    <a:pt x="197" y="1"/>
                    <a:pt x="193" y="0"/>
                  </a:cubicBezTo>
                  <a:cubicBezTo>
                    <a:pt x="193" y="4"/>
                    <a:pt x="192" y="7"/>
                    <a:pt x="191" y="11"/>
                  </a:cubicBezTo>
                  <a:cubicBezTo>
                    <a:pt x="189" y="19"/>
                    <a:pt x="185" y="26"/>
                    <a:pt x="181" y="32"/>
                  </a:cubicBezTo>
                  <a:cubicBezTo>
                    <a:pt x="178" y="36"/>
                    <a:pt x="175" y="39"/>
                    <a:pt x="173" y="41"/>
                  </a:cubicBezTo>
                  <a:cubicBezTo>
                    <a:pt x="171" y="37"/>
                    <a:pt x="156" y="11"/>
                    <a:pt x="156" y="1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20" y="11"/>
                    <a:pt x="104" y="37"/>
                    <a:pt x="102" y="41"/>
                  </a:cubicBezTo>
                  <a:cubicBezTo>
                    <a:pt x="100" y="39"/>
                    <a:pt x="97" y="35"/>
                    <a:pt x="94" y="31"/>
                  </a:cubicBezTo>
                  <a:cubicBezTo>
                    <a:pt x="90" y="26"/>
                    <a:pt x="87" y="19"/>
                    <a:pt x="84" y="11"/>
                  </a:cubicBezTo>
                  <a:cubicBezTo>
                    <a:pt x="83" y="7"/>
                    <a:pt x="82" y="4"/>
                    <a:pt x="82" y="0"/>
                  </a:cubicBezTo>
                  <a:cubicBezTo>
                    <a:pt x="79" y="1"/>
                    <a:pt x="76" y="2"/>
                    <a:pt x="73" y="3"/>
                  </a:cubicBezTo>
                  <a:cubicBezTo>
                    <a:pt x="67" y="5"/>
                    <a:pt x="62" y="6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31" y="19"/>
                    <a:pt x="17" y="29"/>
                    <a:pt x="10" y="42"/>
                  </a:cubicBezTo>
                  <a:cubicBezTo>
                    <a:pt x="3" y="56"/>
                    <a:pt x="0" y="115"/>
                    <a:pt x="0" y="115"/>
                  </a:cubicBezTo>
                  <a:cubicBezTo>
                    <a:pt x="5" y="117"/>
                    <a:pt x="11" y="119"/>
                    <a:pt x="17" y="121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46" y="129"/>
                    <a:pt x="88" y="133"/>
                    <a:pt x="131" y="133"/>
                  </a:cubicBezTo>
                  <a:cubicBezTo>
                    <a:pt x="131" y="133"/>
                    <a:pt x="132" y="133"/>
                    <a:pt x="132" y="133"/>
                  </a:cubicBezTo>
                  <a:cubicBezTo>
                    <a:pt x="134" y="133"/>
                    <a:pt x="136" y="133"/>
                    <a:pt x="138" y="133"/>
                  </a:cubicBezTo>
                  <a:cubicBezTo>
                    <a:pt x="139" y="133"/>
                    <a:pt x="141" y="133"/>
                    <a:pt x="143" y="133"/>
                  </a:cubicBezTo>
                  <a:cubicBezTo>
                    <a:pt x="143" y="133"/>
                    <a:pt x="144" y="133"/>
                    <a:pt x="144" y="133"/>
                  </a:cubicBezTo>
                  <a:cubicBezTo>
                    <a:pt x="187" y="133"/>
                    <a:pt x="229" y="129"/>
                    <a:pt x="258" y="121"/>
                  </a:cubicBezTo>
                  <a:cubicBezTo>
                    <a:pt x="258" y="121"/>
                    <a:pt x="258" y="121"/>
                    <a:pt x="258" y="121"/>
                  </a:cubicBezTo>
                  <a:cubicBezTo>
                    <a:pt x="265" y="119"/>
                    <a:pt x="271" y="117"/>
                    <a:pt x="276" y="115"/>
                  </a:cubicBezTo>
                  <a:close/>
                  <a:moveTo>
                    <a:pt x="138" y="79"/>
                  </a:moveTo>
                  <a:cubicBezTo>
                    <a:pt x="134" y="79"/>
                    <a:pt x="131" y="76"/>
                    <a:pt x="131" y="72"/>
                  </a:cubicBezTo>
                  <a:cubicBezTo>
                    <a:pt x="131" y="68"/>
                    <a:pt x="134" y="65"/>
                    <a:pt x="138" y="65"/>
                  </a:cubicBezTo>
                  <a:cubicBezTo>
                    <a:pt x="142" y="65"/>
                    <a:pt x="145" y="68"/>
                    <a:pt x="145" y="72"/>
                  </a:cubicBezTo>
                  <a:cubicBezTo>
                    <a:pt x="145" y="76"/>
                    <a:pt x="142" y="79"/>
                    <a:pt x="138" y="79"/>
                  </a:cubicBezTo>
                  <a:close/>
                  <a:moveTo>
                    <a:pt x="138" y="52"/>
                  </a:moveTo>
                  <a:cubicBezTo>
                    <a:pt x="134" y="52"/>
                    <a:pt x="131" y="49"/>
                    <a:pt x="131" y="45"/>
                  </a:cubicBezTo>
                  <a:cubicBezTo>
                    <a:pt x="131" y="41"/>
                    <a:pt x="134" y="38"/>
                    <a:pt x="138" y="38"/>
                  </a:cubicBezTo>
                  <a:cubicBezTo>
                    <a:pt x="142" y="38"/>
                    <a:pt x="145" y="41"/>
                    <a:pt x="145" y="45"/>
                  </a:cubicBezTo>
                  <a:cubicBezTo>
                    <a:pt x="145" y="49"/>
                    <a:pt x="142" y="52"/>
                    <a:pt x="13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00">
                <a:latin typeface="+mn-lt"/>
              </a:endParaRPr>
            </a:p>
          </p:txBody>
        </p:sp>
        <p:sp>
          <p:nvSpPr>
            <p:cNvPr id="154" name="Freeform 14"/>
            <p:cNvSpPr>
              <a:spLocks noEditPoints="1"/>
            </p:cNvSpPr>
            <p:nvPr/>
          </p:nvSpPr>
          <p:spPr bwMode="auto">
            <a:xfrm flipH="1">
              <a:off x="5954211" y="4723241"/>
              <a:ext cx="217663" cy="251875"/>
            </a:xfrm>
            <a:custGeom>
              <a:avLst/>
              <a:gdLst>
                <a:gd name="T0" fmla="*/ 15 w 186"/>
                <a:gd name="T1" fmla="*/ 153 h 215"/>
                <a:gd name="T2" fmla="*/ 25 w 186"/>
                <a:gd name="T3" fmla="*/ 157 h 215"/>
                <a:gd name="T4" fmla="*/ 26 w 186"/>
                <a:gd name="T5" fmla="*/ 157 h 215"/>
                <a:gd name="T6" fmla="*/ 93 w 186"/>
                <a:gd name="T7" fmla="*/ 215 h 215"/>
                <a:gd name="T8" fmla="*/ 160 w 186"/>
                <a:gd name="T9" fmla="*/ 157 h 215"/>
                <a:gd name="T10" fmla="*/ 160 w 186"/>
                <a:gd name="T11" fmla="*/ 157 h 215"/>
                <a:gd name="T12" fmla="*/ 171 w 186"/>
                <a:gd name="T13" fmla="*/ 153 h 215"/>
                <a:gd name="T14" fmla="*/ 184 w 186"/>
                <a:gd name="T15" fmla="*/ 112 h 215"/>
                <a:gd name="T16" fmla="*/ 174 w 186"/>
                <a:gd name="T17" fmla="*/ 96 h 215"/>
                <a:gd name="T18" fmla="*/ 167 w 186"/>
                <a:gd name="T19" fmla="*/ 94 h 215"/>
                <a:gd name="T20" fmla="*/ 170 w 186"/>
                <a:gd name="T21" fmla="*/ 62 h 215"/>
                <a:gd name="T22" fmla="*/ 93 w 186"/>
                <a:gd name="T23" fmla="*/ 0 h 215"/>
                <a:gd name="T24" fmla="*/ 16 w 186"/>
                <a:gd name="T25" fmla="*/ 62 h 215"/>
                <a:gd name="T26" fmla="*/ 19 w 186"/>
                <a:gd name="T27" fmla="*/ 94 h 215"/>
                <a:gd name="T28" fmla="*/ 12 w 186"/>
                <a:gd name="T29" fmla="*/ 96 h 215"/>
                <a:gd name="T30" fmla="*/ 2 w 186"/>
                <a:gd name="T31" fmla="*/ 112 h 215"/>
                <a:gd name="T32" fmla="*/ 15 w 186"/>
                <a:gd name="T33" fmla="*/ 153 h 215"/>
                <a:gd name="T34" fmla="*/ 12 w 186"/>
                <a:gd name="T35" fmla="*/ 113 h 215"/>
                <a:gd name="T36" fmla="*/ 16 w 186"/>
                <a:gd name="T37" fmla="*/ 105 h 215"/>
                <a:gd name="T38" fmla="*/ 21 w 186"/>
                <a:gd name="T39" fmla="*/ 104 h 215"/>
                <a:gd name="T40" fmla="*/ 32 w 186"/>
                <a:gd name="T41" fmla="*/ 128 h 215"/>
                <a:gd name="T42" fmla="*/ 33 w 186"/>
                <a:gd name="T43" fmla="*/ 80 h 215"/>
                <a:gd name="T44" fmla="*/ 33 w 186"/>
                <a:gd name="T45" fmla="*/ 80 h 215"/>
                <a:gd name="T46" fmla="*/ 37 w 186"/>
                <a:gd name="T47" fmla="*/ 79 h 215"/>
                <a:gd name="T48" fmla="*/ 81 w 186"/>
                <a:gd name="T49" fmla="*/ 56 h 215"/>
                <a:gd name="T50" fmla="*/ 56 w 186"/>
                <a:gd name="T51" fmla="*/ 88 h 215"/>
                <a:gd name="T52" fmla="*/ 143 w 186"/>
                <a:gd name="T53" fmla="*/ 59 h 215"/>
                <a:gd name="T54" fmla="*/ 153 w 186"/>
                <a:gd name="T55" fmla="*/ 80 h 215"/>
                <a:gd name="T56" fmla="*/ 154 w 186"/>
                <a:gd name="T57" fmla="*/ 128 h 215"/>
                <a:gd name="T58" fmla="*/ 165 w 186"/>
                <a:gd name="T59" fmla="*/ 104 h 215"/>
                <a:gd name="T60" fmla="*/ 170 w 186"/>
                <a:gd name="T61" fmla="*/ 105 h 215"/>
                <a:gd name="T62" fmla="*/ 174 w 186"/>
                <a:gd name="T63" fmla="*/ 113 h 215"/>
                <a:gd name="T64" fmla="*/ 164 w 186"/>
                <a:gd name="T65" fmla="*/ 145 h 215"/>
                <a:gd name="T66" fmla="*/ 153 w 186"/>
                <a:gd name="T67" fmla="*/ 146 h 215"/>
                <a:gd name="T68" fmla="*/ 152 w 186"/>
                <a:gd name="T69" fmla="*/ 150 h 215"/>
                <a:gd name="T70" fmla="*/ 93 w 186"/>
                <a:gd name="T71" fmla="*/ 206 h 215"/>
                <a:gd name="T72" fmla="*/ 34 w 186"/>
                <a:gd name="T73" fmla="*/ 149 h 215"/>
                <a:gd name="T74" fmla="*/ 33 w 186"/>
                <a:gd name="T75" fmla="*/ 145 h 215"/>
                <a:gd name="T76" fmla="*/ 21 w 186"/>
                <a:gd name="T77" fmla="*/ 145 h 215"/>
                <a:gd name="T78" fmla="*/ 12 w 186"/>
                <a:gd name="T79" fmla="*/ 11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6" h="215">
                  <a:moveTo>
                    <a:pt x="15" y="153"/>
                  </a:moveTo>
                  <a:cubicBezTo>
                    <a:pt x="18" y="156"/>
                    <a:pt x="22" y="157"/>
                    <a:pt x="25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37" y="192"/>
                    <a:pt x="63" y="215"/>
                    <a:pt x="93" y="215"/>
                  </a:cubicBezTo>
                  <a:cubicBezTo>
                    <a:pt x="124" y="215"/>
                    <a:pt x="149" y="193"/>
                    <a:pt x="160" y="157"/>
                  </a:cubicBezTo>
                  <a:cubicBezTo>
                    <a:pt x="160" y="157"/>
                    <a:pt x="160" y="157"/>
                    <a:pt x="160" y="157"/>
                  </a:cubicBezTo>
                  <a:cubicBezTo>
                    <a:pt x="164" y="157"/>
                    <a:pt x="167" y="156"/>
                    <a:pt x="171" y="153"/>
                  </a:cubicBezTo>
                  <a:cubicBezTo>
                    <a:pt x="180" y="145"/>
                    <a:pt x="186" y="127"/>
                    <a:pt x="184" y="112"/>
                  </a:cubicBezTo>
                  <a:cubicBezTo>
                    <a:pt x="183" y="104"/>
                    <a:pt x="179" y="99"/>
                    <a:pt x="174" y="96"/>
                  </a:cubicBezTo>
                  <a:cubicBezTo>
                    <a:pt x="171" y="94"/>
                    <a:pt x="169" y="94"/>
                    <a:pt x="167" y="94"/>
                  </a:cubicBezTo>
                  <a:cubicBezTo>
                    <a:pt x="169" y="81"/>
                    <a:pt x="170" y="69"/>
                    <a:pt x="170" y="62"/>
                  </a:cubicBezTo>
                  <a:cubicBezTo>
                    <a:pt x="168" y="22"/>
                    <a:pt x="135" y="0"/>
                    <a:pt x="93" y="0"/>
                  </a:cubicBezTo>
                  <a:cubicBezTo>
                    <a:pt x="51" y="0"/>
                    <a:pt x="18" y="22"/>
                    <a:pt x="16" y="62"/>
                  </a:cubicBezTo>
                  <a:cubicBezTo>
                    <a:pt x="16" y="69"/>
                    <a:pt x="17" y="81"/>
                    <a:pt x="19" y="94"/>
                  </a:cubicBezTo>
                  <a:cubicBezTo>
                    <a:pt x="17" y="94"/>
                    <a:pt x="14" y="94"/>
                    <a:pt x="12" y="96"/>
                  </a:cubicBezTo>
                  <a:cubicBezTo>
                    <a:pt x="6" y="99"/>
                    <a:pt x="3" y="104"/>
                    <a:pt x="2" y="112"/>
                  </a:cubicBezTo>
                  <a:cubicBezTo>
                    <a:pt x="0" y="127"/>
                    <a:pt x="5" y="145"/>
                    <a:pt x="15" y="153"/>
                  </a:cubicBezTo>
                  <a:close/>
                  <a:moveTo>
                    <a:pt x="12" y="113"/>
                  </a:moveTo>
                  <a:cubicBezTo>
                    <a:pt x="13" y="110"/>
                    <a:pt x="14" y="106"/>
                    <a:pt x="16" y="105"/>
                  </a:cubicBezTo>
                  <a:cubicBezTo>
                    <a:pt x="18" y="104"/>
                    <a:pt x="20" y="104"/>
                    <a:pt x="21" y="104"/>
                  </a:cubicBezTo>
                  <a:cubicBezTo>
                    <a:pt x="24" y="114"/>
                    <a:pt x="27" y="123"/>
                    <a:pt x="32" y="128"/>
                  </a:cubicBezTo>
                  <a:cubicBezTo>
                    <a:pt x="32" y="128"/>
                    <a:pt x="29" y="97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4" y="79"/>
                    <a:pt x="35" y="79"/>
                    <a:pt x="37" y="79"/>
                  </a:cubicBezTo>
                  <a:cubicBezTo>
                    <a:pt x="59" y="74"/>
                    <a:pt x="81" y="56"/>
                    <a:pt x="81" y="56"/>
                  </a:cubicBezTo>
                  <a:cubicBezTo>
                    <a:pt x="74" y="72"/>
                    <a:pt x="56" y="88"/>
                    <a:pt x="56" y="88"/>
                  </a:cubicBezTo>
                  <a:cubicBezTo>
                    <a:pt x="101" y="94"/>
                    <a:pt x="130" y="71"/>
                    <a:pt x="143" y="59"/>
                  </a:cubicBezTo>
                  <a:cubicBezTo>
                    <a:pt x="148" y="66"/>
                    <a:pt x="151" y="74"/>
                    <a:pt x="153" y="80"/>
                  </a:cubicBezTo>
                  <a:cubicBezTo>
                    <a:pt x="157" y="97"/>
                    <a:pt x="154" y="128"/>
                    <a:pt x="154" y="128"/>
                  </a:cubicBezTo>
                  <a:cubicBezTo>
                    <a:pt x="159" y="123"/>
                    <a:pt x="162" y="114"/>
                    <a:pt x="165" y="104"/>
                  </a:cubicBezTo>
                  <a:cubicBezTo>
                    <a:pt x="166" y="104"/>
                    <a:pt x="168" y="104"/>
                    <a:pt x="170" y="105"/>
                  </a:cubicBezTo>
                  <a:cubicBezTo>
                    <a:pt x="172" y="106"/>
                    <a:pt x="173" y="110"/>
                    <a:pt x="174" y="113"/>
                  </a:cubicBezTo>
                  <a:cubicBezTo>
                    <a:pt x="176" y="126"/>
                    <a:pt x="170" y="140"/>
                    <a:pt x="164" y="145"/>
                  </a:cubicBezTo>
                  <a:cubicBezTo>
                    <a:pt x="160" y="149"/>
                    <a:pt x="155" y="147"/>
                    <a:pt x="153" y="146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3" y="185"/>
                    <a:pt x="120" y="206"/>
                    <a:pt x="93" y="206"/>
                  </a:cubicBezTo>
                  <a:cubicBezTo>
                    <a:pt x="65" y="206"/>
                    <a:pt x="42" y="184"/>
                    <a:pt x="34" y="149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30" y="148"/>
                    <a:pt x="25" y="148"/>
                    <a:pt x="21" y="145"/>
                  </a:cubicBezTo>
                  <a:cubicBezTo>
                    <a:pt x="15" y="140"/>
                    <a:pt x="10" y="126"/>
                    <a:pt x="12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00">
                <a:latin typeface="+mn-lt"/>
              </a:endParaRPr>
            </a:p>
          </p:txBody>
        </p:sp>
      </p:grpSp>
      <p:grpSp>
        <p:nvGrpSpPr>
          <p:cNvPr id="155" name="Group 154"/>
          <p:cNvGrpSpPr>
            <a:grpSpLocks/>
          </p:cNvGrpSpPr>
          <p:nvPr/>
        </p:nvGrpSpPr>
        <p:grpSpPr>
          <a:xfrm flipH="1">
            <a:off x="4254558" y="3202398"/>
            <a:ext cx="322562" cy="427108"/>
            <a:chOff x="5901655" y="4723241"/>
            <a:chExt cx="322777" cy="416982"/>
          </a:xfrm>
          <a:solidFill>
            <a:schemeClr val="bg1">
              <a:lumMod val="50000"/>
            </a:schemeClr>
          </a:solidFill>
        </p:grpSpPr>
        <p:sp>
          <p:nvSpPr>
            <p:cNvPr id="156" name="Freeform 12"/>
            <p:cNvSpPr>
              <a:spLocks noEditPoints="1"/>
            </p:cNvSpPr>
            <p:nvPr/>
          </p:nvSpPr>
          <p:spPr bwMode="auto">
            <a:xfrm>
              <a:off x="5901655" y="4984537"/>
              <a:ext cx="322777" cy="155686"/>
            </a:xfrm>
            <a:custGeom>
              <a:avLst/>
              <a:gdLst>
                <a:gd name="T0" fmla="*/ 276 w 276"/>
                <a:gd name="T1" fmla="*/ 115 h 133"/>
                <a:gd name="T2" fmla="*/ 265 w 276"/>
                <a:gd name="T3" fmla="*/ 42 h 133"/>
                <a:gd name="T4" fmla="*/ 218 w 276"/>
                <a:gd name="T5" fmla="*/ 8 h 133"/>
                <a:gd name="T6" fmla="*/ 218 w 276"/>
                <a:gd name="T7" fmla="*/ 8 h 133"/>
                <a:gd name="T8" fmla="*/ 203 w 276"/>
                <a:gd name="T9" fmla="*/ 3 h 133"/>
                <a:gd name="T10" fmla="*/ 193 w 276"/>
                <a:gd name="T11" fmla="*/ 0 h 133"/>
                <a:gd name="T12" fmla="*/ 191 w 276"/>
                <a:gd name="T13" fmla="*/ 11 h 133"/>
                <a:gd name="T14" fmla="*/ 181 w 276"/>
                <a:gd name="T15" fmla="*/ 32 h 133"/>
                <a:gd name="T16" fmla="*/ 173 w 276"/>
                <a:gd name="T17" fmla="*/ 41 h 133"/>
                <a:gd name="T18" fmla="*/ 156 w 276"/>
                <a:gd name="T19" fmla="*/ 11 h 133"/>
                <a:gd name="T20" fmla="*/ 138 w 276"/>
                <a:gd name="T21" fmla="*/ 25 h 133"/>
                <a:gd name="T22" fmla="*/ 120 w 276"/>
                <a:gd name="T23" fmla="*/ 11 h 133"/>
                <a:gd name="T24" fmla="*/ 102 w 276"/>
                <a:gd name="T25" fmla="*/ 41 h 133"/>
                <a:gd name="T26" fmla="*/ 94 w 276"/>
                <a:gd name="T27" fmla="*/ 31 h 133"/>
                <a:gd name="T28" fmla="*/ 84 w 276"/>
                <a:gd name="T29" fmla="*/ 11 h 133"/>
                <a:gd name="T30" fmla="*/ 82 w 276"/>
                <a:gd name="T31" fmla="*/ 0 h 133"/>
                <a:gd name="T32" fmla="*/ 73 w 276"/>
                <a:gd name="T33" fmla="*/ 3 h 133"/>
                <a:gd name="T34" fmla="*/ 58 w 276"/>
                <a:gd name="T35" fmla="*/ 8 h 133"/>
                <a:gd name="T36" fmla="*/ 58 w 276"/>
                <a:gd name="T37" fmla="*/ 8 h 133"/>
                <a:gd name="T38" fmla="*/ 10 w 276"/>
                <a:gd name="T39" fmla="*/ 42 h 133"/>
                <a:gd name="T40" fmla="*/ 0 w 276"/>
                <a:gd name="T41" fmla="*/ 115 h 133"/>
                <a:gd name="T42" fmla="*/ 17 w 276"/>
                <a:gd name="T43" fmla="*/ 121 h 133"/>
                <a:gd name="T44" fmla="*/ 17 w 276"/>
                <a:gd name="T45" fmla="*/ 121 h 133"/>
                <a:gd name="T46" fmla="*/ 131 w 276"/>
                <a:gd name="T47" fmla="*/ 133 h 133"/>
                <a:gd name="T48" fmla="*/ 132 w 276"/>
                <a:gd name="T49" fmla="*/ 133 h 133"/>
                <a:gd name="T50" fmla="*/ 138 w 276"/>
                <a:gd name="T51" fmla="*/ 133 h 133"/>
                <a:gd name="T52" fmla="*/ 143 w 276"/>
                <a:gd name="T53" fmla="*/ 133 h 133"/>
                <a:gd name="T54" fmla="*/ 144 w 276"/>
                <a:gd name="T55" fmla="*/ 133 h 133"/>
                <a:gd name="T56" fmla="*/ 258 w 276"/>
                <a:gd name="T57" fmla="*/ 121 h 133"/>
                <a:gd name="T58" fmla="*/ 258 w 276"/>
                <a:gd name="T59" fmla="*/ 121 h 133"/>
                <a:gd name="T60" fmla="*/ 276 w 276"/>
                <a:gd name="T61" fmla="*/ 115 h 133"/>
                <a:gd name="T62" fmla="*/ 138 w 276"/>
                <a:gd name="T63" fmla="*/ 79 h 133"/>
                <a:gd name="T64" fmla="*/ 131 w 276"/>
                <a:gd name="T65" fmla="*/ 72 h 133"/>
                <a:gd name="T66" fmla="*/ 138 w 276"/>
                <a:gd name="T67" fmla="*/ 65 h 133"/>
                <a:gd name="T68" fmla="*/ 145 w 276"/>
                <a:gd name="T69" fmla="*/ 72 h 133"/>
                <a:gd name="T70" fmla="*/ 138 w 276"/>
                <a:gd name="T71" fmla="*/ 79 h 133"/>
                <a:gd name="T72" fmla="*/ 138 w 276"/>
                <a:gd name="T73" fmla="*/ 52 h 133"/>
                <a:gd name="T74" fmla="*/ 131 w 276"/>
                <a:gd name="T75" fmla="*/ 45 h 133"/>
                <a:gd name="T76" fmla="*/ 138 w 276"/>
                <a:gd name="T77" fmla="*/ 38 h 133"/>
                <a:gd name="T78" fmla="*/ 145 w 276"/>
                <a:gd name="T79" fmla="*/ 45 h 133"/>
                <a:gd name="T80" fmla="*/ 138 w 276"/>
                <a:gd name="T81" fmla="*/ 5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6" h="133">
                  <a:moveTo>
                    <a:pt x="276" y="115"/>
                  </a:moveTo>
                  <a:cubicBezTo>
                    <a:pt x="276" y="115"/>
                    <a:pt x="272" y="56"/>
                    <a:pt x="265" y="42"/>
                  </a:cubicBezTo>
                  <a:cubicBezTo>
                    <a:pt x="259" y="29"/>
                    <a:pt x="244" y="19"/>
                    <a:pt x="218" y="8"/>
                  </a:cubicBezTo>
                  <a:cubicBezTo>
                    <a:pt x="218" y="8"/>
                    <a:pt x="218" y="8"/>
                    <a:pt x="218" y="8"/>
                  </a:cubicBezTo>
                  <a:cubicBezTo>
                    <a:pt x="213" y="6"/>
                    <a:pt x="208" y="5"/>
                    <a:pt x="203" y="3"/>
                  </a:cubicBezTo>
                  <a:cubicBezTo>
                    <a:pt x="200" y="2"/>
                    <a:pt x="197" y="1"/>
                    <a:pt x="193" y="0"/>
                  </a:cubicBezTo>
                  <a:cubicBezTo>
                    <a:pt x="193" y="4"/>
                    <a:pt x="192" y="7"/>
                    <a:pt x="191" y="11"/>
                  </a:cubicBezTo>
                  <a:cubicBezTo>
                    <a:pt x="189" y="19"/>
                    <a:pt x="185" y="26"/>
                    <a:pt x="181" y="32"/>
                  </a:cubicBezTo>
                  <a:cubicBezTo>
                    <a:pt x="178" y="36"/>
                    <a:pt x="175" y="39"/>
                    <a:pt x="173" y="41"/>
                  </a:cubicBezTo>
                  <a:cubicBezTo>
                    <a:pt x="171" y="37"/>
                    <a:pt x="156" y="11"/>
                    <a:pt x="156" y="1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20" y="11"/>
                    <a:pt x="104" y="37"/>
                    <a:pt x="102" y="41"/>
                  </a:cubicBezTo>
                  <a:cubicBezTo>
                    <a:pt x="100" y="39"/>
                    <a:pt x="97" y="35"/>
                    <a:pt x="94" y="31"/>
                  </a:cubicBezTo>
                  <a:cubicBezTo>
                    <a:pt x="90" y="26"/>
                    <a:pt x="87" y="19"/>
                    <a:pt x="84" y="11"/>
                  </a:cubicBezTo>
                  <a:cubicBezTo>
                    <a:pt x="83" y="7"/>
                    <a:pt x="82" y="4"/>
                    <a:pt x="82" y="0"/>
                  </a:cubicBezTo>
                  <a:cubicBezTo>
                    <a:pt x="79" y="1"/>
                    <a:pt x="76" y="2"/>
                    <a:pt x="73" y="3"/>
                  </a:cubicBezTo>
                  <a:cubicBezTo>
                    <a:pt x="67" y="5"/>
                    <a:pt x="62" y="6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31" y="19"/>
                    <a:pt x="17" y="29"/>
                    <a:pt x="10" y="42"/>
                  </a:cubicBezTo>
                  <a:cubicBezTo>
                    <a:pt x="3" y="56"/>
                    <a:pt x="0" y="115"/>
                    <a:pt x="0" y="115"/>
                  </a:cubicBezTo>
                  <a:cubicBezTo>
                    <a:pt x="5" y="117"/>
                    <a:pt x="11" y="119"/>
                    <a:pt x="17" y="121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46" y="129"/>
                    <a:pt x="88" y="133"/>
                    <a:pt x="131" y="133"/>
                  </a:cubicBezTo>
                  <a:cubicBezTo>
                    <a:pt x="131" y="133"/>
                    <a:pt x="132" y="133"/>
                    <a:pt x="132" y="133"/>
                  </a:cubicBezTo>
                  <a:cubicBezTo>
                    <a:pt x="134" y="133"/>
                    <a:pt x="136" y="133"/>
                    <a:pt x="138" y="133"/>
                  </a:cubicBezTo>
                  <a:cubicBezTo>
                    <a:pt x="139" y="133"/>
                    <a:pt x="141" y="133"/>
                    <a:pt x="143" y="133"/>
                  </a:cubicBezTo>
                  <a:cubicBezTo>
                    <a:pt x="143" y="133"/>
                    <a:pt x="144" y="133"/>
                    <a:pt x="144" y="133"/>
                  </a:cubicBezTo>
                  <a:cubicBezTo>
                    <a:pt x="187" y="133"/>
                    <a:pt x="229" y="129"/>
                    <a:pt x="258" y="121"/>
                  </a:cubicBezTo>
                  <a:cubicBezTo>
                    <a:pt x="258" y="121"/>
                    <a:pt x="258" y="121"/>
                    <a:pt x="258" y="121"/>
                  </a:cubicBezTo>
                  <a:cubicBezTo>
                    <a:pt x="265" y="119"/>
                    <a:pt x="271" y="117"/>
                    <a:pt x="276" y="115"/>
                  </a:cubicBezTo>
                  <a:close/>
                  <a:moveTo>
                    <a:pt x="138" y="79"/>
                  </a:moveTo>
                  <a:cubicBezTo>
                    <a:pt x="134" y="79"/>
                    <a:pt x="131" y="76"/>
                    <a:pt x="131" y="72"/>
                  </a:cubicBezTo>
                  <a:cubicBezTo>
                    <a:pt x="131" y="68"/>
                    <a:pt x="134" y="65"/>
                    <a:pt x="138" y="65"/>
                  </a:cubicBezTo>
                  <a:cubicBezTo>
                    <a:pt x="142" y="65"/>
                    <a:pt x="145" y="68"/>
                    <a:pt x="145" y="72"/>
                  </a:cubicBezTo>
                  <a:cubicBezTo>
                    <a:pt x="145" y="76"/>
                    <a:pt x="142" y="79"/>
                    <a:pt x="138" y="79"/>
                  </a:cubicBezTo>
                  <a:close/>
                  <a:moveTo>
                    <a:pt x="138" y="52"/>
                  </a:moveTo>
                  <a:cubicBezTo>
                    <a:pt x="134" y="52"/>
                    <a:pt x="131" y="49"/>
                    <a:pt x="131" y="45"/>
                  </a:cubicBezTo>
                  <a:cubicBezTo>
                    <a:pt x="131" y="41"/>
                    <a:pt x="134" y="38"/>
                    <a:pt x="138" y="38"/>
                  </a:cubicBezTo>
                  <a:cubicBezTo>
                    <a:pt x="142" y="38"/>
                    <a:pt x="145" y="41"/>
                    <a:pt x="145" y="45"/>
                  </a:cubicBezTo>
                  <a:cubicBezTo>
                    <a:pt x="145" y="49"/>
                    <a:pt x="142" y="52"/>
                    <a:pt x="13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00">
                <a:latin typeface="+mn-lt"/>
              </a:endParaRPr>
            </a:p>
          </p:txBody>
        </p:sp>
        <p:sp>
          <p:nvSpPr>
            <p:cNvPr id="157" name="Freeform 14"/>
            <p:cNvSpPr>
              <a:spLocks noEditPoints="1"/>
            </p:cNvSpPr>
            <p:nvPr/>
          </p:nvSpPr>
          <p:spPr bwMode="auto">
            <a:xfrm flipH="1">
              <a:off x="5954211" y="4723241"/>
              <a:ext cx="217663" cy="251875"/>
            </a:xfrm>
            <a:custGeom>
              <a:avLst/>
              <a:gdLst>
                <a:gd name="T0" fmla="*/ 15 w 186"/>
                <a:gd name="T1" fmla="*/ 153 h 215"/>
                <a:gd name="T2" fmla="*/ 25 w 186"/>
                <a:gd name="T3" fmla="*/ 157 h 215"/>
                <a:gd name="T4" fmla="*/ 26 w 186"/>
                <a:gd name="T5" fmla="*/ 157 h 215"/>
                <a:gd name="T6" fmla="*/ 93 w 186"/>
                <a:gd name="T7" fmla="*/ 215 h 215"/>
                <a:gd name="T8" fmla="*/ 160 w 186"/>
                <a:gd name="T9" fmla="*/ 157 h 215"/>
                <a:gd name="T10" fmla="*/ 160 w 186"/>
                <a:gd name="T11" fmla="*/ 157 h 215"/>
                <a:gd name="T12" fmla="*/ 171 w 186"/>
                <a:gd name="T13" fmla="*/ 153 h 215"/>
                <a:gd name="T14" fmla="*/ 184 w 186"/>
                <a:gd name="T15" fmla="*/ 112 h 215"/>
                <a:gd name="T16" fmla="*/ 174 w 186"/>
                <a:gd name="T17" fmla="*/ 96 h 215"/>
                <a:gd name="T18" fmla="*/ 167 w 186"/>
                <a:gd name="T19" fmla="*/ 94 h 215"/>
                <a:gd name="T20" fmla="*/ 170 w 186"/>
                <a:gd name="T21" fmla="*/ 62 h 215"/>
                <a:gd name="T22" fmla="*/ 93 w 186"/>
                <a:gd name="T23" fmla="*/ 0 h 215"/>
                <a:gd name="T24" fmla="*/ 16 w 186"/>
                <a:gd name="T25" fmla="*/ 62 h 215"/>
                <a:gd name="T26" fmla="*/ 19 w 186"/>
                <a:gd name="T27" fmla="*/ 94 h 215"/>
                <a:gd name="T28" fmla="*/ 12 w 186"/>
                <a:gd name="T29" fmla="*/ 96 h 215"/>
                <a:gd name="T30" fmla="*/ 2 w 186"/>
                <a:gd name="T31" fmla="*/ 112 h 215"/>
                <a:gd name="T32" fmla="*/ 15 w 186"/>
                <a:gd name="T33" fmla="*/ 153 h 215"/>
                <a:gd name="T34" fmla="*/ 12 w 186"/>
                <a:gd name="T35" fmla="*/ 113 h 215"/>
                <a:gd name="T36" fmla="*/ 16 w 186"/>
                <a:gd name="T37" fmla="*/ 105 h 215"/>
                <a:gd name="T38" fmla="*/ 21 w 186"/>
                <a:gd name="T39" fmla="*/ 104 h 215"/>
                <a:gd name="T40" fmla="*/ 32 w 186"/>
                <a:gd name="T41" fmla="*/ 128 h 215"/>
                <a:gd name="T42" fmla="*/ 33 w 186"/>
                <a:gd name="T43" fmla="*/ 80 h 215"/>
                <a:gd name="T44" fmla="*/ 33 w 186"/>
                <a:gd name="T45" fmla="*/ 80 h 215"/>
                <a:gd name="T46" fmla="*/ 37 w 186"/>
                <a:gd name="T47" fmla="*/ 79 h 215"/>
                <a:gd name="T48" fmla="*/ 81 w 186"/>
                <a:gd name="T49" fmla="*/ 56 h 215"/>
                <a:gd name="T50" fmla="*/ 56 w 186"/>
                <a:gd name="T51" fmla="*/ 88 h 215"/>
                <a:gd name="T52" fmla="*/ 143 w 186"/>
                <a:gd name="T53" fmla="*/ 59 h 215"/>
                <a:gd name="T54" fmla="*/ 153 w 186"/>
                <a:gd name="T55" fmla="*/ 80 h 215"/>
                <a:gd name="T56" fmla="*/ 154 w 186"/>
                <a:gd name="T57" fmla="*/ 128 h 215"/>
                <a:gd name="T58" fmla="*/ 165 w 186"/>
                <a:gd name="T59" fmla="*/ 104 h 215"/>
                <a:gd name="T60" fmla="*/ 170 w 186"/>
                <a:gd name="T61" fmla="*/ 105 h 215"/>
                <a:gd name="T62" fmla="*/ 174 w 186"/>
                <a:gd name="T63" fmla="*/ 113 h 215"/>
                <a:gd name="T64" fmla="*/ 164 w 186"/>
                <a:gd name="T65" fmla="*/ 145 h 215"/>
                <a:gd name="T66" fmla="*/ 153 w 186"/>
                <a:gd name="T67" fmla="*/ 146 h 215"/>
                <a:gd name="T68" fmla="*/ 152 w 186"/>
                <a:gd name="T69" fmla="*/ 150 h 215"/>
                <a:gd name="T70" fmla="*/ 93 w 186"/>
                <a:gd name="T71" fmla="*/ 206 h 215"/>
                <a:gd name="T72" fmla="*/ 34 w 186"/>
                <a:gd name="T73" fmla="*/ 149 h 215"/>
                <a:gd name="T74" fmla="*/ 33 w 186"/>
                <a:gd name="T75" fmla="*/ 145 h 215"/>
                <a:gd name="T76" fmla="*/ 21 w 186"/>
                <a:gd name="T77" fmla="*/ 145 h 215"/>
                <a:gd name="T78" fmla="*/ 12 w 186"/>
                <a:gd name="T79" fmla="*/ 11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6" h="215">
                  <a:moveTo>
                    <a:pt x="15" y="153"/>
                  </a:moveTo>
                  <a:cubicBezTo>
                    <a:pt x="18" y="156"/>
                    <a:pt x="22" y="157"/>
                    <a:pt x="25" y="157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37" y="192"/>
                    <a:pt x="63" y="215"/>
                    <a:pt x="93" y="215"/>
                  </a:cubicBezTo>
                  <a:cubicBezTo>
                    <a:pt x="124" y="215"/>
                    <a:pt x="149" y="193"/>
                    <a:pt x="160" y="157"/>
                  </a:cubicBezTo>
                  <a:cubicBezTo>
                    <a:pt x="160" y="157"/>
                    <a:pt x="160" y="157"/>
                    <a:pt x="160" y="157"/>
                  </a:cubicBezTo>
                  <a:cubicBezTo>
                    <a:pt x="164" y="157"/>
                    <a:pt x="167" y="156"/>
                    <a:pt x="171" y="153"/>
                  </a:cubicBezTo>
                  <a:cubicBezTo>
                    <a:pt x="180" y="145"/>
                    <a:pt x="186" y="127"/>
                    <a:pt x="184" y="112"/>
                  </a:cubicBezTo>
                  <a:cubicBezTo>
                    <a:pt x="183" y="104"/>
                    <a:pt x="179" y="99"/>
                    <a:pt x="174" y="96"/>
                  </a:cubicBezTo>
                  <a:cubicBezTo>
                    <a:pt x="171" y="94"/>
                    <a:pt x="169" y="94"/>
                    <a:pt x="167" y="94"/>
                  </a:cubicBezTo>
                  <a:cubicBezTo>
                    <a:pt x="169" y="81"/>
                    <a:pt x="170" y="69"/>
                    <a:pt x="170" y="62"/>
                  </a:cubicBezTo>
                  <a:cubicBezTo>
                    <a:pt x="168" y="22"/>
                    <a:pt x="135" y="0"/>
                    <a:pt x="93" y="0"/>
                  </a:cubicBezTo>
                  <a:cubicBezTo>
                    <a:pt x="51" y="0"/>
                    <a:pt x="18" y="22"/>
                    <a:pt x="16" y="62"/>
                  </a:cubicBezTo>
                  <a:cubicBezTo>
                    <a:pt x="16" y="69"/>
                    <a:pt x="17" y="81"/>
                    <a:pt x="19" y="94"/>
                  </a:cubicBezTo>
                  <a:cubicBezTo>
                    <a:pt x="17" y="94"/>
                    <a:pt x="14" y="94"/>
                    <a:pt x="12" y="96"/>
                  </a:cubicBezTo>
                  <a:cubicBezTo>
                    <a:pt x="6" y="99"/>
                    <a:pt x="3" y="104"/>
                    <a:pt x="2" y="112"/>
                  </a:cubicBezTo>
                  <a:cubicBezTo>
                    <a:pt x="0" y="127"/>
                    <a:pt x="5" y="145"/>
                    <a:pt x="15" y="153"/>
                  </a:cubicBezTo>
                  <a:close/>
                  <a:moveTo>
                    <a:pt x="12" y="113"/>
                  </a:moveTo>
                  <a:cubicBezTo>
                    <a:pt x="13" y="110"/>
                    <a:pt x="14" y="106"/>
                    <a:pt x="16" y="105"/>
                  </a:cubicBezTo>
                  <a:cubicBezTo>
                    <a:pt x="18" y="104"/>
                    <a:pt x="20" y="104"/>
                    <a:pt x="21" y="104"/>
                  </a:cubicBezTo>
                  <a:cubicBezTo>
                    <a:pt x="24" y="114"/>
                    <a:pt x="27" y="123"/>
                    <a:pt x="32" y="128"/>
                  </a:cubicBezTo>
                  <a:cubicBezTo>
                    <a:pt x="32" y="128"/>
                    <a:pt x="29" y="97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4" y="79"/>
                    <a:pt x="35" y="79"/>
                    <a:pt x="37" y="79"/>
                  </a:cubicBezTo>
                  <a:cubicBezTo>
                    <a:pt x="59" y="74"/>
                    <a:pt x="81" y="56"/>
                    <a:pt x="81" y="56"/>
                  </a:cubicBezTo>
                  <a:cubicBezTo>
                    <a:pt x="74" y="72"/>
                    <a:pt x="56" y="88"/>
                    <a:pt x="56" y="88"/>
                  </a:cubicBezTo>
                  <a:cubicBezTo>
                    <a:pt x="101" y="94"/>
                    <a:pt x="130" y="71"/>
                    <a:pt x="143" y="59"/>
                  </a:cubicBezTo>
                  <a:cubicBezTo>
                    <a:pt x="148" y="66"/>
                    <a:pt x="151" y="74"/>
                    <a:pt x="153" y="80"/>
                  </a:cubicBezTo>
                  <a:cubicBezTo>
                    <a:pt x="157" y="97"/>
                    <a:pt x="154" y="128"/>
                    <a:pt x="154" y="128"/>
                  </a:cubicBezTo>
                  <a:cubicBezTo>
                    <a:pt x="159" y="123"/>
                    <a:pt x="162" y="114"/>
                    <a:pt x="165" y="104"/>
                  </a:cubicBezTo>
                  <a:cubicBezTo>
                    <a:pt x="166" y="104"/>
                    <a:pt x="168" y="104"/>
                    <a:pt x="170" y="105"/>
                  </a:cubicBezTo>
                  <a:cubicBezTo>
                    <a:pt x="172" y="106"/>
                    <a:pt x="173" y="110"/>
                    <a:pt x="174" y="113"/>
                  </a:cubicBezTo>
                  <a:cubicBezTo>
                    <a:pt x="176" y="126"/>
                    <a:pt x="170" y="140"/>
                    <a:pt x="164" y="145"/>
                  </a:cubicBezTo>
                  <a:cubicBezTo>
                    <a:pt x="160" y="149"/>
                    <a:pt x="155" y="147"/>
                    <a:pt x="153" y="146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43" y="185"/>
                    <a:pt x="120" y="206"/>
                    <a:pt x="93" y="206"/>
                  </a:cubicBezTo>
                  <a:cubicBezTo>
                    <a:pt x="65" y="206"/>
                    <a:pt x="42" y="184"/>
                    <a:pt x="34" y="149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30" y="148"/>
                    <a:pt x="25" y="148"/>
                    <a:pt x="21" y="145"/>
                  </a:cubicBezTo>
                  <a:cubicBezTo>
                    <a:pt x="15" y="140"/>
                    <a:pt x="10" y="126"/>
                    <a:pt x="12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000">
                <a:latin typeface="+mn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07463" y="3915230"/>
            <a:ext cx="265498" cy="394741"/>
            <a:chOff x="12098524" y="-1862146"/>
            <a:chExt cx="2103438" cy="3127376"/>
          </a:xfrm>
        </p:grpSpPr>
        <p:sp>
          <p:nvSpPr>
            <p:cNvPr id="28" name="Freeform 17"/>
            <p:cNvSpPr>
              <a:spLocks noEditPoints="1"/>
            </p:cNvSpPr>
            <p:nvPr/>
          </p:nvSpPr>
          <p:spPr bwMode="auto">
            <a:xfrm>
              <a:off x="12098524" y="-1862146"/>
              <a:ext cx="2103438" cy="2789238"/>
            </a:xfrm>
            <a:custGeom>
              <a:avLst/>
              <a:gdLst>
                <a:gd name="T0" fmla="*/ 39 w 558"/>
                <a:gd name="T1" fmla="*/ 741 h 741"/>
                <a:gd name="T2" fmla="*/ 299 w 558"/>
                <a:gd name="T3" fmla="*/ 741 h 741"/>
                <a:gd name="T4" fmla="*/ 299 w 558"/>
                <a:gd name="T5" fmla="*/ 740 h 741"/>
                <a:gd name="T6" fmla="*/ 264 w 558"/>
                <a:gd name="T7" fmla="*/ 657 h 741"/>
                <a:gd name="T8" fmla="*/ 379 w 558"/>
                <a:gd name="T9" fmla="*/ 542 h 741"/>
                <a:gd name="T10" fmla="*/ 494 w 558"/>
                <a:gd name="T11" fmla="*/ 657 h 741"/>
                <a:gd name="T12" fmla="*/ 459 w 558"/>
                <a:gd name="T13" fmla="*/ 740 h 741"/>
                <a:gd name="T14" fmla="*/ 459 w 558"/>
                <a:gd name="T15" fmla="*/ 741 h 741"/>
                <a:gd name="T16" fmla="*/ 519 w 558"/>
                <a:gd name="T17" fmla="*/ 741 h 741"/>
                <a:gd name="T18" fmla="*/ 558 w 558"/>
                <a:gd name="T19" fmla="*/ 702 h 741"/>
                <a:gd name="T20" fmla="*/ 558 w 558"/>
                <a:gd name="T21" fmla="*/ 159 h 741"/>
                <a:gd name="T22" fmla="*/ 399 w 558"/>
                <a:gd name="T23" fmla="*/ 0 h 741"/>
                <a:gd name="T24" fmla="*/ 39 w 558"/>
                <a:gd name="T25" fmla="*/ 0 h 741"/>
                <a:gd name="T26" fmla="*/ 0 w 558"/>
                <a:gd name="T27" fmla="*/ 40 h 741"/>
                <a:gd name="T28" fmla="*/ 0 w 558"/>
                <a:gd name="T29" fmla="*/ 702 h 741"/>
                <a:gd name="T30" fmla="*/ 39 w 558"/>
                <a:gd name="T31" fmla="*/ 741 h 741"/>
                <a:gd name="T32" fmla="*/ 394 w 558"/>
                <a:gd name="T33" fmla="*/ 62 h 741"/>
                <a:gd name="T34" fmla="*/ 493 w 558"/>
                <a:gd name="T35" fmla="*/ 161 h 741"/>
                <a:gd name="T36" fmla="*/ 394 w 558"/>
                <a:gd name="T37" fmla="*/ 161 h 741"/>
                <a:gd name="T38" fmla="*/ 394 w 558"/>
                <a:gd name="T39" fmla="*/ 62 h 741"/>
                <a:gd name="T40" fmla="*/ 83 w 558"/>
                <a:gd name="T41" fmla="*/ 208 h 741"/>
                <a:gd name="T42" fmla="*/ 332 w 558"/>
                <a:gd name="T43" fmla="*/ 208 h 741"/>
                <a:gd name="T44" fmla="*/ 332 w 558"/>
                <a:gd name="T45" fmla="*/ 275 h 741"/>
                <a:gd name="T46" fmla="*/ 83 w 558"/>
                <a:gd name="T47" fmla="*/ 275 h 741"/>
                <a:gd name="T48" fmla="*/ 83 w 558"/>
                <a:gd name="T49" fmla="*/ 208 h 741"/>
                <a:gd name="T50" fmla="*/ 83 w 558"/>
                <a:gd name="T51" fmla="*/ 342 h 741"/>
                <a:gd name="T52" fmla="*/ 380 w 558"/>
                <a:gd name="T53" fmla="*/ 342 h 741"/>
                <a:gd name="T54" fmla="*/ 380 w 558"/>
                <a:gd name="T55" fmla="*/ 409 h 741"/>
                <a:gd name="T56" fmla="*/ 83 w 558"/>
                <a:gd name="T57" fmla="*/ 409 h 741"/>
                <a:gd name="T58" fmla="*/ 83 w 558"/>
                <a:gd name="T59" fmla="*/ 342 h 741"/>
                <a:gd name="T60" fmla="*/ 83 w 558"/>
                <a:gd name="T61" fmla="*/ 469 h 741"/>
                <a:gd name="T62" fmla="*/ 269 w 558"/>
                <a:gd name="T63" fmla="*/ 469 h 741"/>
                <a:gd name="T64" fmla="*/ 269 w 558"/>
                <a:gd name="T65" fmla="*/ 536 h 741"/>
                <a:gd name="T66" fmla="*/ 83 w 558"/>
                <a:gd name="T67" fmla="*/ 536 h 741"/>
                <a:gd name="T68" fmla="*/ 83 w 558"/>
                <a:gd name="T69" fmla="*/ 469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8" h="741">
                  <a:moveTo>
                    <a:pt x="39" y="741"/>
                  </a:moveTo>
                  <a:cubicBezTo>
                    <a:pt x="299" y="741"/>
                    <a:pt x="299" y="741"/>
                    <a:pt x="299" y="741"/>
                  </a:cubicBezTo>
                  <a:cubicBezTo>
                    <a:pt x="299" y="740"/>
                    <a:pt x="299" y="740"/>
                    <a:pt x="299" y="740"/>
                  </a:cubicBezTo>
                  <a:cubicBezTo>
                    <a:pt x="277" y="718"/>
                    <a:pt x="264" y="688"/>
                    <a:pt x="264" y="657"/>
                  </a:cubicBezTo>
                  <a:cubicBezTo>
                    <a:pt x="264" y="594"/>
                    <a:pt x="315" y="542"/>
                    <a:pt x="379" y="542"/>
                  </a:cubicBezTo>
                  <a:cubicBezTo>
                    <a:pt x="442" y="542"/>
                    <a:pt x="494" y="594"/>
                    <a:pt x="494" y="657"/>
                  </a:cubicBezTo>
                  <a:cubicBezTo>
                    <a:pt x="494" y="688"/>
                    <a:pt x="481" y="718"/>
                    <a:pt x="459" y="740"/>
                  </a:cubicBezTo>
                  <a:cubicBezTo>
                    <a:pt x="459" y="741"/>
                    <a:pt x="459" y="741"/>
                    <a:pt x="459" y="741"/>
                  </a:cubicBezTo>
                  <a:cubicBezTo>
                    <a:pt x="519" y="741"/>
                    <a:pt x="519" y="741"/>
                    <a:pt x="519" y="741"/>
                  </a:cubicBezTo>
                  <a:cubicBezTo>
                    <a:pt x="541" y="741"/>
                    <a:pt x="558" y="724"/>
                    <a:pt x="558" y="702"/>
                  </a:cubicBezTo>
                  <a:cubicBezTo>
                    <a:pt x="558" y="159"/>
                    <a:pt x="558" y="159"/>
                    <a:pt x="558" y="159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40"/>
                  </a:cubicBezTo>
                  <a:cubicBezTo>
                    <a:pt x="0" y="702"/>
                    <a:pt x="0" y="702"/>
                    <a:pt x="0" y="702"/>
                  </a:cubicBezTo>
                  <a:cubicBezTo>
                    <a:pt x="0" y="724"/>
                    <a:pt x="17" y="741"/>
                    <a:pt x="39" y="741"/>
                  </a:cubicBezTo>
                  <a:close/>
                  <a:moveTo>
                    <a:pt x="394" y="62"/>
                  </a:moveTo>
                  <a:cubicBezTo>
                    <a:pt x="493" y="161"/>
                    <a:pt x="493" y="161"/>
                    <a:pt x="493" y="161"/>
                  </a:cubicBezTo>
                  <a:cubicBezTo>
                    <a:pt x="394" y="161"/>
                    <a:pt x="394" y="161"/>
                    <a:pt x="394" y="161"/>
                  </a:cubicBezTo>
                  <a:lnTo>
                    <a:pt x="394" y="62"/>
                  </a:lnTo>
                  <a:close/>
                  <a:moveTo>
                    <a:pt x="83" y="208"/>
                  </a:moveTo>
                  <a:cubicBezTo>
                    <a:pt x="332" y="208"/>
                    <a:pt x="332" y="208"/>
                    <a:pt x="332" y="208"/>
                  </a:cubicBezTo>
                  <a:cubicBezTo>
                    <a:pt x="332" y="275"/>
                    <a:pt x="332" y="275"/>
                    <a:pt x="332" y="275"/>
                  </a:cubicBezTo>
                  <a:cubicBezTo>
                    <a:pt x="83" y="275"/>
                    <a:pt x="83" y="275"/>
                    <a:pt x="83" y="275"/>
                  </a:cubicBezTo>
                  <a:lnTo>
                    <a:pt x="83" y="208"/>
                  </a:lnTo>
                  <a:close/>
                  <a:moveTo>
                    <a:pt x="83" y="342"/>
                  </a:moveTo>
                  <a:cubicBezTo>
                    <a:pt x="380" y="342"/>
                    <a:pt x="380" y="342"/>
                    <a:pt x="380" y="342"/>
                  </a:cubicBezTo>
                  <a:cubicBezTo>
                    <a:pt x="380" y="409"/>
                    <a:pt x="380" y="409"/>
                    <a:pt x="380" y="409"/>
                  </a:cubicBezTo>
                  <a:cubicBezTo>
                    <a:pt x="83" y="409"/>
                    <a:pt x="83" y="409"/>
                    <a:pt x="83" y="409"/>
                  </a:cubicBezTo>
                  <a:lnTo>
                    <a:pt x="83" y="342"/>
                  </a:lnTo>
                  <a:close/>
                  <a:moveTo>
                    <a:pt x="83" y="469"/>
                  </a:moveTo>
                  <a:cubicBezTo>
                    <a:pt x="269" y="469"/>
                    <a:pt x="269" y="469"/>
                    <a:pt x="269" y="469"/>
                  </a:cubicBezTo>
                  <a:cubicBezTo>
                    <a:pt x="269" y="536"/>
                    <a:pt x="269" y="536"/>
                    <a:pt x="269" y="536"/>
                  </a:cubicBezTo>
                  <a:cubicBezTo>
                    <a:pt x="83" y="536"/>
                    <a:pt x="83" y="536"/>
                    <a:pt x="83" y="536"/>
                  </a:cubicBezTo>
                  <a:lnTo>
                    <a:pt x="83" y="4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" name="Freeform 18"/>
            <p:cNvSpPr>
              <a:spLocks noEditPoints="1"/>
            </p:cNvSpPr>
            <p:nvPr/>
          </p:nvSpPr>
          <p:spPr bwMode="auto">
            <a:xfrm>
              <a:off x="13214537" y="298442"/>
              <a:ext cx="625475" cy="966788"/>
            </a:xfrm>
            <a:custGeom>
              <a:avLst/>
              <a:gdLst>
                <a:gd name="T0" fmla="*/ 35 w 166"/>
                <a:gd name="T1" fmla="*/ 251 h 257"/>
                <a:gd name="T2" fmla="*/ 38 w 166"/>
                <a:gd name="T3" fmla="*/ 256 h 257"/>
                <a:gd name="T4" fmla="*/ 41 w 166"/>
                <a:gd name="T5" fmla="*/ 257 h 257"/>
                <a:gd name="T6" fmla="*/ 44 w 166"/>
                <a:gd name="T7" fmla="*/ 256 h 257"/>
                <a:gd name="T8" fmla="*/ 83 w 166"/>
                <a:gd name="T9" fmla="*/ 227 h 257"/>
                <a:gd name="T10" fmla="*/ 121 w 166"/>
                <a:gd name="T11" fmla="*/ 256 h 257"/>
                <a:gd name="T12" fmla="*/ 125 w 166"/>
                <a:gd name="T13" fmla="*/ 257 h 257"/>
                <a:gd name="T14" fmla="*/ 128 w 166"/>
                <a:gd name="T15" fmla="*/ 256 h 257"/>
                <a:gd name="T16" fmla="*/ 131 w 166"/>
                <a:gd name="T17" fmla="*/ 251 h 257"/>
                <a:gd name="T18" fmla="*/ 131 w 166"/>
                <a:gd name="T19" fmla="*/ 167 h 257"/>
                <a:gd name="T20" fmla="*/ 131 w 166"/>
                <a:gd name="T21" fmla="*/ 151 h 257"/>
                <a:gd name="T22" fmla="*/ 166 w 166"/>
                <a:gd name="T23" fmla="*/ 83 h 257"/>
                <a:gd name="T24" fmla="*/ 83 w 166"/>
                <a:gd name="T25" fmla="*/ 0 h 257"/>
                <a:gd name="T26" fmla="*/ 0 w 166"/>
                <a:gd name="T27" fmla="*/ 83 h 257"/>
                <a:gd name="T28" fmla="*/ 35 w 166"/>
                <a:gd name="T29" fmla="*/ 151 h 257"/>
                <a:gd name="T30" fmla="*/ 35 w 166"/>
                <a:gd name="T31" fmla="*/ 167 h 257"/>
                <a:gd name="T32" fmla="*/ 35 w 166"/>
                <a:gd name="T33" fmla="*/ 251 h 257"/>
                <a:gd name="T34" fmla="*/ 83 w 166"/>
                <a:gd name="T35" fmla="*/ 48 h 257"/>
                <a:gd name="T36" fmla="*/ 118 w 166"/>
                <a:gd name="T37" fmla="*/ 83 h 257"/>
                <a:gd name="T38" fmla="*/ 83 w 166"/>
                <a:gd name="T39" fmla="*/ 118 h 257"/>
                <a:gd name="T40" fmla="*/ 48 w 166"/>
                <a:gd name="T41" fmla="*/ 83 h 257"/>
                <a:gd name="T42" fmla="*/ 83 w 166"/>
                <a:gd name="T43" fmla="*/ 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257">
                  <a:moveTo>
                    <a:pt x="35" y="251"/>
                  </a:moveTo>
                  <a:cubicBezTo>
                    <a:pt x="35" y="253"/>
                    <a:pt x="36" y="255"/>
                    <a:pt x="38" y="256"/>
                  </a:cubicBezTo>
                  <a:cubicBezTo>
                    <a:pt x="39" y="257"/>
                    <a:pt x="40" y="257"/>
                    <a:pt x="41" y="257"/>
                  </a:cubicBezTo>
                  <a:cubicBezTo>
                    <a:pt x="42" y="257"/>
                    <a:pt x="43" y="257"/>
                    <a:pt x="44" y="256"/>
                  </a:cubicBezTo>
                  <a:cubicBezTo>
                    <a:pt x="83" y="227"/>
                    <a:pt x="83" y="227"/>
                    <a:pt x="83" y="227"/>
                  </a:cubicBezTo>
                  <a:cubicBezTo>
                    <a:pt x="121" y="256"/>
                    <a:pt x="121" y="256"/>
                    <a:pt x="121" y="256"/>
                  </a:cubicBezTo>
                  <a:cubicBezTo>
                    <a:pt x="122" y="257"/>
                    <a:pt x="124" y="257"/>
                    <a:pt x="125" y="257"/>
                  </a:cubicBezTo>
                  <a:cubicBezTo>
                    <a:pt x="126" y="257"/>
                    <a:pt x="127" y="257"/>
                    <a:pt x="128" y="256"/>
                  </a:cubicBezTo>
                  <a:cubicBezTo>
                    <a:pt x="130" y="255"/>
                    <a:pt x="131" y="253"/>
                    <a:pt x="131" y="251"/>
                  </a:cubicBezTo>
                  <a:cubicBezTo>
                    <a:pt x="131" y="167"/>
                    <a:pt x="131" y="167"/>
                    <a:pt x="131" y="167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52" y="136"/>
                    <a:pt x="166" y="111"/>
                    <a:pt x="166" y="83"/>
                  </a:cubicBezTo>
                  <a:cubicBezTo>
                    <a:pt x="166" y="37"/>
                    <a:pt x="129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11"/>
                    <a:pt x="14" y="136"/>
                    <a:pt x="35" y="151"/>
                  </a:cubicBezTo>
                  <a:cubicBezTo>
                    <a:pt x="35" y="167"/>
                    <a:pt x="35" y="167"/>
                    <a:pt x="35" y="167"/>
                  </a:cubicBezTo>
                  <a:lnTo>
                    <a:pt x="35" y="251"/>
                  </a:lnTo>
                  <a:close/>
                  <a:moveTo>
                    <a:pt x="83" y="48"/>
                  </a:moveTo>
                  <a:cubicBezTo>
                    <a:pt x="102" y="48"/>
                    <a:pt x="118" y="64"/>
                    <a:pt x="118" y="83"/>
                  </a:cubicBezTo>
                  <a:cubicBezTo>
                    <a:pt x="118" y="102"/>
                    <a:pt x="102" y="118"/>
                    <a:pt x="83" y="118"/>
                  </a:cubicBezTo>
                  <a:cubicBezTo>
                    <a:pt x="64" y="118"/>
                    <a:pt x="48" y="102"/>
                    <a:pt x="48" y="83"/>
                  </a:cubicBezTo>
                  <a:cubicBezTo>
                    <a:pt x="48" y="64"/>
                    <a:pt x="64" y="48"/>
                    <a:pt x="83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 flipH="1">
            <a:off x="4283090" y="3915230"/>
            <a:ext cx="265498" cy="394741"/>
            <a:chOff x="12098524" y="-1862146"/>
            <a:chExt cx="2103438" cy="3127376"/>
          </a:xfrm>
          <a:solidFill>
            <a:schemeClr val="bg1">
              <a:lumMod val="50000"/>
            </a:schemeClr>
          </a:solidFill>
        </p:grpSpPr>
        <p:sp>
          <p:nvSpPr>
            <p:cNvPr id="165" name="Freeform 17"/>
            <p:cNvSpPr>
              <a:spLocks noEditPoints="1"/>
            </p:cNvSpPr>
            <p:nvPr/>
          </p:nvSpPr>
          <p:spPr bwMode="auto">
            <a:xfrm>
              <a:off x="12098524" y="-1862146"/>
              <a:ext cx="2103438" cy="2789238"/>
            </a:xfrm>
            <a:custGeom>
              <a:avLst/>
              <a:gdLst>
                <a:gd name="T0" fmla="*/ 39 w 558"/>
                <a:gd name="T1" fmla="*/ 741 h 741"/>
                <a:gd name="T2" fmla="*/ 299 w 558"/>
                <a:gd name="T3" fmla="*/ 741 h 741"/>
                <a:gd name="T4" fmla="*/ 299 w 558"/>
                <a:gd name="T5" fmla="*/ 740 h 741"/>
                <a:gd name="T6" fmla="*/ 264 w 558"/>
                <a:gd name="T7" fmla="*/ 657 h 741"/>
                <a:gd name="T8" fmla="*/ 379 w 558"/>
                <a:gd name="T9" fmla="*/ 542 h 741"/>
                <a:gd name="T10" fmla="*/ 494 w 558"/>
                <a:gd name="T11" fmla="*/ 657 h 741"/>
                <a:gd name="T12" fmla="*/ 459 w 558"/>
                <a:gd name="T13" fmla="*/ 740 h 741"/>
                <a:gd name="T14" fmla="*/ 459 w 558"/>
                <a:gd name="T15" fmla="*/ 741 h 741"/>
                <a:gd name="T16" fmla="*/ 519 w 558"/>
                <a:gd name="T17" fmla="*/ 741 h 741"/>
                <a:gd name="T18" fmla="*/ 558 w 558"/>
                <a:gd name="T19" fmla="*/ 702 h 741"/>
                <a:gd name="T20" fmla="*/ 558 w 558"/>
                <a:gd name="T21" fmla="*/ 159 h 741"/>
                <a:gd name="T22" fmla="*/ 399 w 558"/>
                <a:gd name="T23" fmla="*/ 0 h 741"/>
                <a:gd name="T24" fmla="*/ 39 w 558"/>
                <a:gd name="T25" fmla="*/ 0 h 741"/>
                <a:gd name="T26" fmla="*/ 0 w 558"/>
                <a:gd name="T27" fmla="*/ 40 h 741"/>
                <a:gd name="T28" fmla="*/ 0 w 558"/>
                <a:gd name="T29" fmla="*/ 702 h 741"/>
                <a:gd name="T30" fmla="*/ 39 w 558"/>
                <a:gd name="T31" fmla="*/ 741 h 741"/>
                <a:gd name="T32" fmla="*/ 394 w 558"/>
                <a:gd name="T33" fmla="*/ 62 h 741"/>
                <a:gd name="T34" fmla="*/ 493 w 558"/>
                <a:gd name="T35" fmla="*/ 161 h 741"/>
                <a:gd name="T36" fmla="*/ 394 w 558"/>
                <a:gd name="T37" fmla="*/ 161 h 741"/>
                <a:gd name="T38" fmla="*/ 394 w 558"/>
                <a:gd name="T39" fmla="*/ 62 h 741"/>
                <a:gd name="T40" fmla="*/ 83 w 558"/>
                <a:gd name="T41" fmla="*/ 208 h 741"/>
                <a:gd name="T42" fmla="*/ 332 w 558"/>
                <a:gd name="T43" fmla="*/ 208 h 741"/>
                <a:gd name="T44" fmla="*/ 332 w 558"/>
                <a:gd name="T45" fmla="*/ 275 h 741"/>
                <a:gd name="T46" fmla="*/ 83 w 558"/>
                <a:gd name="T47" fmla="*/ 275 h 741"/>
                <a:gd name="T48" fmla="*/ 83 w 558"/>
                <a:gd name="T49" fmla="*/ 208 h 741"/>
                <a:gd name="T50" fmla="*/ 83 w 558"/>
                <a:gd name="T51" fmla="*/ 342 h 741"/>
                <a:gd name="T52" fmla="*/ 380 w 558"/>
                <a:gd name="T53" fmla="*/ 342 h 741"/>
                <a:gd name="T54" fmla="*/ 380 w 558"/>
                <a:gd name="T55" fmla="*/ 409 h 741"/>
                <a:gd name="T56" fmla="*/ 83 w 558"/>
                <a:gd name="T57" fmla="*/ 409 h 741"/>
                <a:gd name="T58" fmla="*/ 83 w 558"/>
                <a:gd name="T59" fmla="*/ 342 h 741"/>
                <a:gd name="T60" fmla="*/ 83 w 558"/>
                <a:gd name="T61" fmla="*/ 469 h 741"/>
                <a:gd name="T62" fmla="*/ 269 w 558"/>
                <a:gd name="T63" fmla="*/ 469 h 741"/>
                <a:gd name="T64" fmla="*/ 269 w 558"/>
                <a:gd name="T65" fmla="*/ 536 h 741"/>
                <a:gd name="T66" fmla="*/ 83 w 558"/>
                <a:gd name="T67" fmla="*/ 536 h 741"/>
                <a:gd name="T68" fmla="*/ 83 w 558"/>
                <a:gd name="T69" fmla="*/ 469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8" h="741">
                  <a:moveTo>
                    <a:pt x="39" y="741"/>
                  </a:moveTo>
                  <a:cubicBezTo>
                    <a:pt x="299" y="741"/>
                    <a:pt x="299" y="741"/>
                    <a:pt x="299" y="741"/>
                  </a:cubicBezTo>
                  <a:cubicBezTo>
                    <a:pt x="299" y="740"/>
                    <a:pt x="299" y="740"/>
                    <a:pt x="299" y="740"/>
                  </a:cubicBezTo>
                  <a:cubicBezTo>
                    <a:pt x="277" y="718"/>
                    <a:pt x="264" y="688"/>
                    <a:pt x="264" y="657"/>
                  </a:cubicBezTo>
                  <a:cubicBezTo>
                    <a:pt x="264" y="594"/>
                    <a:pt x="315" y="542"/>
                    <a:pt x="379" y="542"/>
                  </a:cubicBezTo>
                  <a:cubicBezTo>
                    <a:pt x="442" y="542"/>
                    <a:pt x="494" y="594"/>
                    <a:pt x="494" y="657"/>
                  </a:cubicBezTo>
                  <a:cubicBezTo>
                    <a:pt x="494" y="688"/>
                    <a:pt x="481" y="718"/>
                    <a:pt x="459" y="740"/>
                  </a:cubicBezTo>
                  <a:cubicBezTo>
                    <a:pt x="459" y="741"/>
                    <a:pt x="459" y="741"/>
                    <a:pt x="459" y="741"/>
                  </a:cubicBezTo>
                  <a:cubicBezTo>
                    <a:pt x="519" y="741"/>
                    <a:pt x="519" y="741"/>
                    <a:pt x="519" y="741"/>
                  </a:cubicBezTo>
                  <a:cubicBezTo>
                    <a:pt x="541" y="741"/>
                    <a:pt x="558" y="724"/>
                    <a:pt x="558" y="702"/>
                  </a:cubicBezTo>
                  <a:cubicBezTo>
                    <a:pt x="558" y="159"/>
                    <a:pt x="558" y="159"/>
                    <a:pt x="558" y="159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40"/>
                  </a:cubicBezTo>
                  <a:cubicBezTo>
                    <a:pt x="0" y="702"/>
                    <a:pt x="0" y="702"/>
                    <a:pt x="0" y="702"/>
                  </a:cubicBezTo>
                  <a:cubicBezTo>
                    <a:pt x="0" y="724"/>
                    <a:pt x="17" y="741"/>
                    <a:pt x="39" y="741"/>
                  </a:cubicBezTo>
                  <a:close/>
                  <a:moveTo>
                    <a:pt x="394" y="62"/>
                  </a:moveTo>
                  <a:cubicBezTo>
                    <a:pt x="493" y="161"/>
                    <a:pt x="493" y="161"/>
                    <a:pt x="493" y="161"/>
                  </a:cubicBezTo>
                  <a:cubicBezTo>
                    <a:pt x="394" y="161"/>
                    <a:pt x="394" y="161"/>
                    <a:pt x="394" y="161"/>
                  </a:cubicBezTo>
                  <a:lnTo>
                    <a:pt x="394" y="62"/>
                  </a:lnTo>
                  <a:close/>
                  <a:moveTo>
                    <a:pt x="83" y="208"/>
                  </a:moveTo>
                  <a:cubicBezTo>
                    <a:pt x="332" y="208"/>
                    <a:pt x="332" y="208"/>
                    <a:pt x="332" y="208"/>
                  </a:cubicBezTo>
                  <a:cubicBezTo>
                    <a:pt x="332" y="275"/>
                    <a:pt x="332" y="275"/>
                    <a:pt x="332" y="275"/>
                  </a:cubicBezTo>
                  <a:cubicBezTo>
                    <a:pt x="83" y="275"/>
                    <a:pt x="83" y="275"/>
                    <a:pt x="83" y="275"/>
                  </a:cubicBezTo>
                  <a:lnTo>
                    <a:pt x="83" y="208"/>
                  </a:lnTo>
                  <a:close/>
                  <a:moveTo>
                    <a:pt x="83" y="342"/>
                  </a:moveTo>
                  <a:cubicBezTo>
                    <a:pt x="380" y="342"/>
                    <a:pt x="380" y="342"/>
                    <a:pt x="380" y="342"/>
                  </a:cubicBezTo>
                  <a:cubicBezTo>
                    <a:pt x="380" y="409"/>
                    <a:pt x="380" y="409"/>
                    <a:pt x="380" y="409"/>
                  </a:cubicBezTo>
                  <a:cubicBezTo>
                    <a:pt x="83" y="409"/>
                    <a:pt x="83" y="409"/>
                    <a:pt x="83" y="409"/>
                  </a:cubicBezTo>
                  <a:lnTo>
                    <a:pt x="83" y="342"/>
                  </a:lnTo>
                  <a:close/>
                  <a:moveTo>
                    <a:pt x="83" y="469"/>
                  </a:moveTo>
                  <a:cubicBezTo>
                    <a:pt x="269" y="469"/>
                    <a:pt x="269" y="469"/>
                    <a:pt x="269" y="469"/>
                  </a:cubicBezTo>
                  <a:cubicBezTo>
                    <a:pt x="269" y="536"/>
                    <a:pt x="269" y="536"/>
                    <a:pt x="269" y="536"/>
                  </a:cubicBezTo>
                  <a:cubicBezTo>
                    <a:pt x="83" y="536"/>
                    <a:pt x="83" y="536"/>
                    <a:pt x="83" y="536"/>
                  </a:cubicBezTo>
                  <a:lnTo>
                    <a:pt x="83" y="4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66" name="Freeform 18"/>
            <p:cNvSpPr>
              <a:spLocks noEditPoints="1"/>
            </p:cNvSpPr>
            <p:nvPr/>
          </p:nvSpPr>
          <p:spPr bwMode="auto">
            <a:xfrm>
              <a:off x="13214537" y="298442"/>
              <a:ext cx="625475" cy="966788"/>
            </a:xfrm>
            <a:custGeom>
              <a:avLst/>
              <a:gdLst>
                <a:gd name="T0" fmla="*/ 35 w 166"/>
                <a:gd name="T1" fmla="*/ 251 h 257"/>
                <a:gd name="T2" fmla="*/ 38 w 166"/>
                <a:gd name="T3" fmla="*/ 256 h 257"/>
                <a:gd name="T4" fmla="*/ 41 w 166"/>
                <a:gd name="T5" fmla="*/ 257 h 257"/>
                <a:gd name="T6" fmla="*/ 44 w 166"/>
                <a:gd name="T7" fmla="*/ 256 h 257"/>
                <a:gd name="T8" fmla="*/ 83 w 166"/>
                <a:gd name="T9" fmla="*/ 227 h 257"/>
                <a:gd name="T10" fmla="*/ 121 w 166"/>
                <a:gd name="T11" fmla="*/ 256 h 257"/>
                <a:gd name="T12" fmla="*/ 125 w 166"/>
                <a:gd name="T13" fmla="*/ 257 h 257"/>
                <a:gd name="T14" fmla="*/ 128 w 166"/>
                <a:gd name="T15" fmla="*/ 256 h 257"/>
                <a:gd name="T16" fmla="*/ 131 w 166"/>
                <a:gd name="T17" fmla="*/ 251 h 257"/>
                <a:gd name="T18" fmla="*/ 131 w 166"/>
                <a:gd name="T19" fmla="*/ 167 h 257"/>
                <a:gd name="T20" fmla="*/ 131 w 166"/>
                <a:gd name="T21" fmla="*/ 151 h 257"/>
                <a:gd name="T22" fmla="*/ 166 w 166"/>
                <a:gd name="T23" fmla="*/ 83 h 257"/>
                <a:gd name="T24" fmla="*/ 83 w 166"/>
                <a:gd name="T25" fmla="*/ 0 h 257"/>
                <a:gd name="T26" fmla="*/ 0 w 166"/>
                <a:gd name="T27" fmla="*/ 83 h 257"/>
                <a:gd name="T28" fmla="*/ 35 w 166"/>
                <a:gd name="T29" fmla="*/ 151 h 257"/>
                <a:gd name="T30" fmla="*/ 35 w 166"/>
                <a:gd name="T31" fmla="*/ 167 h 257"/>
                <a:gd name="T32" fmla="*/ 35 w 166"/>
                <a:gd name="T33" fmla="*/ 251 h 257"/>
                <a:gd name="T34" fmla="*/ 83 w 166"/>
                <a:gd name="T35" fmla="*/ 48 h 257"/>
                <a:gd name="T36" fmla="*/ 118 w 166"/>
                <a:gd name="T37" fmla="*/ 83 h 257"/>
                <a:gd name="T38" fmla="*/ 83 w 166"/>
                <a:gd name="T39" fmla="*/ 118 h 257"/>
                <a:gd name="T40" fmla="*/ 48 w 166"/>
                <a:gd name="T41" fmla="*/ 83 h 257"/>
                <a:gd name="T42" fmla="*/ 83 w 166"/>
                <a:gd name="T43" fmla="*/ 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" h="257">
                  <a:moveTo>
                    <a:pt x="35" y="251"/>
                  </a:moveTo>
                  <a:cubicBezTo>
                    <a:pt x="35" y="253"/>
                    <a:pt x="36" y="255"/>
                    <a:pt x="38" y="256"/>
                  </a:cubicBezTo>
                  <a:cubicBezTo>
                    <a:pt x="39" y="257"/>
                    <a:pt x="40" y="257"/>
                    <a:pt x="41" y="257"/>
                  </a:cubicBezTo>
                  <a:cubicBezTo>
                    <a:pt x="42" y="257"/>
                    <a:pt x="43" y="257"/>
                    <a:pt x="44" y="256"/>
                  </a:cubicBezTo>
                  <a:cubicBezTo>
                    <a:pt x="83" y="227"/>
                    <a:pt x="83" y="227"/>
                    <a:pt x="83" y="227"/>
                  </a:cubicBezTo>
                  <a:cubicBezTo>
                    <a:pt x="121" y="256"/>
                    <a:pt x="121" y="256"/>
                    <a:pt x="121" y="256"/>
                  </a:cubicBezTo>
                  <a:cubicBezTo>
                    <a:pt x="122" y="257"/>
                    <a:pt x="124" y="257"/>
                    <a:pt x="125" y="257"/>
                  </a:cubicBezTo>
                  <a:cubicBezTo>
                    <a:pt x="126" y="257"/>
                    <a:pt x="127" y="257"/>
                    <a:pt x="128" y="256"/>
                  </a:cubicBezTo>
                  <a:cubicBezTo>
                    <a:pt x="130" y="255"/>
                    <a:pt x="131" y="253"/>
                    <a:pt x="131" y="251"/>
                  </a:cubicBezTo>
                  <a:cubicBezTo>
                    <a:pt x="131" y="167"/>
                    <a:pt x="131" y="167"/>
                    <a:pt x="131" y="167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52" y="136"/>
                    <a:pt x="166" y="111"/>
                    <a:pt x="166" y="83"/>
                  </a:cubicBezTo>
                  <a:cubicBezTo>
                    <a:pt x="166" y="37"/>
                    <a:pt x="129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11"/>
                    <a:pt x="14" y="136"/>
                    <a:pt x="35" y="151"/>
                  </a:cubicBezTo>
                  <a:cubicBezTo>
                    <a:pt x="35" y="167"/>
                    <a:pt x="35" y="167"/>
                    <a:pt x="35" y="167"/>
                  </a:cubicBezTo>
                  <a:lnTo>
                    <a:pt x="35" y="251"/>
                  </a:lnTo>
                  <a:close/>
                  <a:moveTo>
                    <a:pt x="83" y="48"/>
                  </a:moveTo>
                  <a:cubicBezTo>
                    <a:pt x="102" y="48"/>
                    <a:pt x="118" y="64"/>
                    <a:pt x="118" y="83"/>
                  </a:cubicBezTo>
                  <a:cubicBezTo>
                    <a:pt x="118" y="102"/>
                    <a:pt x="102" y="118"/>
                    <a:pt x="83" y="118"/>
                  </a:cubicBezTo>
                  <a:cubicBezTo>
                    <a:pt x="64" y="118"/>
                    <a:pt x="48" y="102"/>
                    <a:pt x="48" y="83"/>
                  </a:cubicBezTo>
                  <a:cubicBezTo>
                    <a:pt x="48" y="64"/>
                    <a:pt x="64" y="48"/>
                    <a:pt x="83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77" name="Rectangle 3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1558456" y="4699007"/>
            <a:ext cx="12831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7E0F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itchFamily="2" charset="2"/>
              <a:buChar char="§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b="1" dirty="0" smtClean="0">
                <a:solidFill>
                  <a:schemeClr val="tx2"/>
                </a:solidFill>
              </a:rPr>
              <a:t>immediately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r>
              <a:rPr lang="en-US" sz="900" dirty="0" smtClean="0"/>
              <a:t>enter employment in Colorado</a:t>
            </a:r>
            <a:endParaRPr lang="en-US" sz="9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3750866" y="4625549"/>
            <a:ext cx="398158" cy="423914"/>
            <a:chOff x="11217275" y="2159000"/>
            <a:chExt cx="1177926" cy="1254125"/>
          </a:xfrm>
          <a:solidFill>
            <a:schemeClr val="bg1"/>
          </a:solidFill>
        </p:grpSpPr>
        <p:sp>
          <p:nvSpPr>
            <p:cNvPr id="36" name="Oval 23"/>
            <p:cNvSpPr>
              <a:spLocks noChangeArrowheads="1"/>
            </p:cNvSpPr>
            <p:nvPr/>
          </p:nvSpPr>
          <p:spPr bwMode="auto">
            <a:xfrm>
              <a:off x="12098338" y="2222500"/>
              <a:ext cx="217488" cy="2159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7" name="Freeform 24"/>
            <p:cNvSpPr>
              <a:spLocks/>
            </p:cNvSpPr>
            <p:nvPr/>
          </p:nvSpPr>
          <p:spPr bwMode="auto">
            <a:xfrm>
              <a:off x="12082463" y="2484438"/>
              <a:ext cx="312738" cy="750888"/>
            </a:xfrm>
            <a:custGeom>
              <a:avLst/>
              <a:gdLst>
                <a:gd name="T0" fmla="*/ 110 w 148"/>
                <a:gd name="T1" fmla="*/ 0 h 356"/>
                <a:gd name="T2" fmla="*/ 13 w 148"/>
                <a:gd name="T3" fmla="*/ 0 h 356"/>
                <a:gd name="T4" fmla="*/ 25 w 148"/>
                <a:gd name="T5" fmla="*/ 37 h 356"/>
                <a:gd name="T6" fmla="*/ 25 w 148"/>
                <a:gd name="T7" fmla="*/ 179 h 356"/>
                <a:gd name="T8" fmla="*/ 0 w 148"/>
                <a:gd name="T9" fmla="*/ 228 h 356"/>
                <a:gd name="T10" fmla="*/ 0 w 148"/>
                <a:gd name="T11" fmla="*/ 327 h 356"/>
                <a:gd name="T12" fmla="*/ 30 w 148"/>
                <a:gd name="T13" fmla="*/ 356 h 356"/>
                <a:gd name="T14" fmla="*/ 59 w 148"/>
                <a:gd name="T15" fmla="*/ 333 h 356"/>
                <a:gd name="T16" fmla="*/ 89 w 148"/>
                <a:gd name="T17" fmla="*/ 356 h 356"/>
                <a:gd name="T18" fmla="*/ 118 w 148"/>
                <a:gd name="T19" fmla="*/ 327 h 356"/>
                <a:gd name="T20" fmla="*/ 118 w 148"/>
                <a:gd name="T21" fmla="*/ 188 h 356"/>
                <a:gd name="T22" fmla="*/ 148 w 148"/>
                <a:gd name="T23" fmla="*/ 150 h 356"/>
                <a:gd name="T24" fmla="*/ 148 w 148"/>
                <a:gd name="T25" fmla="*/ 38 h 356"/>
                <a:gd name="T26" fmla="*/ 110 w 148"/>
                <a:gd name="T2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356">
                  <a:moveTo>
                    <a:pt x="11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20" y="10"/>
                    <a:pt x="25" y="23"/>
                    <a:pt x="25" y="37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5" y="199"/>
                    <a:pt x="15" y="217"/>
                    <a:pt x="0" y="228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0" y="343"/>
                    <a:pt x="14" y="356"/>
                    <a:pt x="30" y="356"/>
                  </a:cubicBezTo>
                  <a:cubicBezTo>
                    <a:pt x="45" y="356"/>
                    <a:pt x="56" y="346"/>
                    <a:pt x="59" y="333"/>
                  </a:cubicBezTo>
                  <a:cubicBezTo>
                    <a:pt x="62" y="346"/>
                    <a:pt x="74" y="356"/>
                    <a:pt x="89" y="356"/>
                  </a:cubicBezTo>
                  <a:cubicBezTo>
                    <a:pt x="105" y="356"/>
                    <a:pt x="118" y="343"/>
                    <a:pt x="118" y="327"/>
                  </a:cubicBezTo>
                  <a:cubicBezTo>
                    <a:pt x="118" y="188"/>
                    <a:pt x="118" y="188"/>
                    <a:pt x="118" y="188"/>
                  </a:cubicBezTo>
                  <a:cubicBezTo>
                    <a:pt x="135" y="184"/>
                    <a:pt x="148" y="168"/>
                    <a:pt x="148" y="150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8" y="17"/>
                    <a:pt x="131" y="0"/>
                    <a:pt x="1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8" name="Freeform 25"/>
            <p:cNvSpPr>
              <a:spLocks/>
            </p:cNvSpPr>
            <p:nvPr/>
          </p:nvSpPr>
          <p:spPr bwMode="auto">
            <a:xfrm>
              <a:off x="11217275" y="2484438"/>
              <a:ext cx="312738" cy="750888"/>
            </a:xfrm>
            <a:custGeom>
              <a:avLst/>
              <a:gdLst>
                <a:gd name="T0" fmla="*/ 122 w 148"/>
                <a:gd name="T1" fmla="*/ 179 h 356"/>
                <a:gd name="T2" fmla="*/ 122 w 148"/>
                <a:gd name="T3" fmla="*/ 37 h 356"/>
                <a:gd name="T4" fmla="*/ 134 w 148"/>
                <a:gd name="T5" fmla="*/ 0 h 356"/>
                <a:gd name="T6" fmla="*/ 39 w 148"/>
                <a:gd name="T7" fmla="*/ 0 h 356"/>
                <a:gd name="T8" fmla="*/ 0 w 148"/>
                <a:gd name="T9" fmla="*/ 38 h 356"/>
                <a:gd name="T10" fmla="*/ 0 w 148"/>
                <a:gd name="T11" fmla="*/ 150 h 356"/>
                <a:gd name="T12" fmla="*/ 30 w 148"/>
                <a:gd name="T13" fmla="*/ 188 h 356"/>
                <a:gd name="T14" fmla="*/ 30 w 148"/>
                <a:gd name="T15" fmla="*/ 327 h 356"/>
                <a:gd name="T16" fmla="*/ 60 w 148"/>
                <a:gd name="T17" fmla="*/ 356 h 356"/>
                <a:gd name="T18" fmla="*/ 89 w 148"/>
                <a:gd name="T19" fmla="*/ 333 h 356"/>
                <a:gd name="T20" fmla="*/ 118 w 148"/>
                <a:gd name="T21" fmla="*/ 356 h 356"/>
                <a:gd name="T22" fmla="*/ 148 w 148"/>
                <a:gd name="T23" fmla="*/ 327 h 356"/>
                <a:gd name="T24" fmla="*/ 148 w 148"/>
                <a:gd name="T25" fmla="*/ 230 h 356"/>
                <a:gd name="T26" fmla="*/ 122 w 148"/>
                <a:gd name="T27" fmla="*/ 17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356">
                  <a:moveTo>
                    <a:pt x="122" y="179"/>
                  </a:moveTo>
                  <a:cubicBezTo>
                    <a:pt x="122" y="37"/>
                    <a:pt x="122" y="37"/>
                    <a:pt x="122" y="37"/>
                  </a:cubicBezTo>
                  <a:cubicBezTo>
                    <a:pt x="122" y="23"/>
                    <a:pt x="126" y="10"/>
                    <a:pt x="134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8" y="0"/>
                    <a:pt x="0" y="17"/>
                    <a:pt x="0" y="38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68"/>
                    <a:pt x="13" y="184"/>
                    <a:pt x="30" y="188"/>
                  </a:cubicBezTo>
                  <a:cubicBezTo>
                    <a:pt x="30" y="327"/>
                    <a:pt x="30" y="327"/>
                    <a:pt x="30" y="327"/>
                  </a:cubicBezTo>
                  <a:cubicBezTo>
                    <a:pt x="30" y="343"/>
                    <a:pt x="44" y="356"/>
                    <a:pt x="60" y="356"/>
                  </a:cubicBezTo>
                  <a:cubicBezTo>
                    <a:pt x="74" y="356"/>
                    <a:pt x="86" y="346"/>
                    <a:pt x="89" y="333"/>
                  </a:cubicBezTo>
                  <a:cubicBezTo>
                    <a:pt x="92" y="346"/>
                    <a:pt x="104" y="356"/>
                    <a:pt x="118" y="356"/>
                  </a:cubicBezTo>
                  <a:cubicBezTo>
                    <a:pt x="135" y="356"/>
                    <a:pt x="148" y="343"/>
                    <a:pt x="148" y="327"/>
                  </a:cubicBezTo>
                  <a:cubicBezTo>
                    <a:pt x="148" y="230"/>
                    <a:pt x="148" y="230"/>
                    <a:pt x="148" y="230"/>
                  </a:cubicBezTo>
                  <a:cubicBezTo>
                    <a:pt x="132" y="218"/>
                    <a:pt x="122" y="200"/>
                    <a:pt x="122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" name="Oval 26"/>
            <p:cNvSpPr>
              <a:spLocks noChangeArrowheads="1"/>
            </p:cNvSpPr>
            <p:nvPr/>
          </p:nvSpPr>
          <p:spPr bwMode="auto">
            <a:xfrm>
              <a:off x="11298238" y="2222500"/>
              <a:ext cx="214313" cy="2159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0" name="Freeform 27"/>
            <p:cNvSpPr>
              <a:spLocks/>
            </p:cNvSpPr>
            <p:nvPr/>
          </p:nvSpPr>
          <p:spPr bwMode="auto">
            <a:xfrm>
              <a:off x="11537950" y="2479675"/>
              <a:ext cx="531813" cy="933450"/>
            </a:xfrm>
            <a:custGeom>
              <a:avLst/>
              <a:gdLst>
                <a:gd name="T0" fmla="*/ 213 w 251"/>
                <a:gd name="T1" fmla="*/ 0 h 442"/>
                <a:gd name="T2" fmla="*/ 164 w 251"/>
                <a:gd name="T3" fmla="*/ 0 h 442"/>
                <a:gd name="T4" fmla="*/ 126 w 251"/>
                <a:gd name="T5" fmla="*/ 49 h 442"/>
                <a:gd name="T6" fmla="*/ 87 w 251"/>
                <a:gd name="T7" fmla="*/ 0 h 442"/>
                <a:gd name="T8" fmla="*/ 39 w 251"/>
                <a:gd name="T9" fmla="*/ 0 h 442"/>
                <a:gd name="T10" fmla="*/ 0 w 251"/>
                <a:gd name="T11" fmla="*/ 39 h 442"/>
                <a:gd name="T12" fmla="*/ 0 w 251"/>
                <a:gd name="T13" fmla="*/ 181 h 442"/>
                <a:gd name="T14" fmla="*/ 39 w 251"/>
                <a:gd name="T15" fmla="*/ 219 h 442"/>
                <a:gd name="T16" fmla="*/ 51 w 251"/>
                <a:gd name="T17" fmla="*/ 219 h 442"/>
                <a:gd name="T18" fmla="*/ 51 w 251"/>
                <a:gd name="T19" fmla="*/ 239 h 442"/>
                <a:gd name="T20" fmla="*/ 51 w 251"/>
                <a:gd name="T21" fmla="*/ 383 h 442"/>
                <a:gd name="T22" fmla="*/ 51 w 251"/>
                <a:gd name="T23" fmla="*/ 403 h 442"/>
                <a:gd name="T24" fmla="*/ 90 w 251"/>
                <a:gd name="T25" fmla="*/ 442 h 442"/>
                <a:gd name="T26" fmla="*/ 126 w 251"/>
                <a:gd name="T27" fmla="*/ 417 h 442"/>
                <a:gd name="T28" fmla="*/ 162 w 251"/>
                <a:gd name="T29" fmla="*/ 442 h 442"/>
                <a:gd name="T30" fmla="*/ 200 w 251"/>
                <a:gd name="T31" fmla="*/ 403 h 442"/>
                <a:gd name="T32" fmla="*/ 200 w 251"/>
                <a:gd name="T33" fmla="*/ 383 h 442"/>
                <a:gd name="T34" fmla="*/ 200 w 251"/>
                <a:gd name="T35" fmla="*/ 234 h 442"/>
                <a:gd name="T36" fmla="*/ 200 w 251"/>
                <a:gd name="T37" fmla="*/ 219 h 442"/>
                <a:gd name="T38" fmla="*/ 213 w 251"/>
                <a:gd name="T39" fmla="*/ 219 h 442"/>
                <a:gd name="T40" fmla="*/ 251 w 251"/>
                <a:gd name="T41" fmla="*/ 181 h 442"/>
                <a:gd name="T42" fmla="*/ 251 w 251"/>
                <a:gd name="T43" fmla="*/ 39 h 442"/>
                <a:gd name="T44" fmla="*/ 213 w 25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1" h="442">
                  <a:moveTo>
                    <a:pt x="213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8" y="0"/>
                    <a:pt x="0" y="17"/>
                    <a:pt x="0" y="39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202"/>
                    <a:pt x="18" y="219"/>
                    <a:pt x="39" y="219"/>
                  </a:cubicBezTo>
                  <a:cubicBezTo>
                    <a:pt x="51" y="219"/>
                    <a:pt x="51" y="219"/>
                    <a:pt x="51" y="219"/>
                  </a:cubicBezTo>
                  <a:cubicBezTo>
                    <a:pt x="51" y="226"/>
                    <a:pt x="51" y="232"/>
                    <a:pt x="51" y="239"/>
                  </a:cubicBezTo>
                  <a:cubicBezTo>
                    <a:pt x="51" y="348"/>
                    <a:pt x="51" y="384"/>
                    <a:pt x="51" y="383"/>
                  </a:cubicBezTo>
                  <a:cubicBezTo>
                    <a:pt x="51" y="390"/>
                    <a:pt x="51" y="396"/>
                    <a:pt x="51" y="403"/>
                  </a:cubicBezTo>
                  <a:cubicBezTo>
                    <a:pt x="51" y="425"/>
                    <a:pt x="69" y="442"/>
                    <a:pt x="90" y="442"/>
                  </a:cubicBezTo>
                  <a:cubicBezTo>
                    <a:pt x="106" y="442"/>
                    <a:pt x="120" y="432"/>
                    <a:pt x="126" y="417"/>
                  </a:cubicBezTo>
                  <a:cubicBezTo>
                    <a:pt x="131" y="432"/>
                    <a:pt x="145" y="442"/>
                    <a:pt x="162" y="442"/>
                  </a:cubicBezTo>
                  <a:cubicBezTo>
                    <a:pt x="183" y="442"/>
                    <a:pt x="200" y="425"/>
                    <a:pt x="200" y="403"/>
                  </a:cubicBezTo>
                  <a:cubicBezTo>
                    <a:pt x="200" y="396"/>
                    <a:pt x="200" y="389"/>
                    <a:pt x="200" y="383"/>
                  </a:cubicBezTo>
                  <a:cubicBezTo>
                    <a:pt x="200" y="272"/>
                    <a:pt x="200" y="234"/>
                    <a:pt x="200" y="234"/>
                  </a:cubicBezTo>
                  <a:cubicBezTo>
                    <a:pt x="200" y="229"/>
                    <a:pt x="200" y="225"/>
                    <a:pt x="200" y="219"/>
                  </a:cubicBezTo>
                  <a:cubicBezTo>
                    <a:pt x="213" y="219"/>
                    <a:pt x="213" y="219"/>
                    <a:pt x="213" y="219"/>
                  </a:cubicBezTo>
                  <a:cubicBezTo>
                    <a:pt x="234" y="219"/>
                    <a:pt x="251" y="202"/>
                    <a:pt x="251" y="181"/>
                  </a:cubicBezTo>
                  <a:cubicBezTo>
                    <a:pt x="251" y="39"/>
                    <a:pt x="251" y="39"/>
                    <a:pt x="251" y="39"/>
                  </a:cubicBezTo>
                  <a:cubicBezTo>
                    <a:pt x="251" y="17"/>
                    <a:pt x="234" y="0"/>
                    <a:pt x="2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1" name="Freeform 28"/>
            <p:cNvSpPr>
              <a:spLocks/>
            </p:cNvSpPr>
            <p:nvPr/>
          </p:nvSpPr>
          <p:spPr bwMode="auto">
            <a:xfrm>
              <a:off x="11671300" y="2159000"/>
              <a:ext cx="266700" cy="266700"/>
            </a:xfrm>
            <a:custGeom>
              <a:avLst/>
              <a:gdLst>
                <a:gd name="T0" fmla="*/ 63 w 126"/>
                <a:gd name="T1" fmla="*/ 126 h 126"/>
                <a:gd name="T2" fmla="*/ 126 w 126"/>
                <a:gd name="T3" fmla="*/ 63 h 126"/>
                <a:gd name="T4" fmla="*/ 63 w 126"/>
                <a:gd name="T5" fmla="*/ 0 h 126"/>
                <a:gd name="T6" fmla="*/ 0 w 126"/>
                <a:gd name="T7" fmla="*/ 63 h 126"/>
                <a:gd name="T8" fmla="*/ 63 w 126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63" y="126"/>
                  </a:moveTo>
                  <a:cubicBezTo>
                    <a:pt x="96" y="126"/>
                    <a:pt x="126" y="99"/>
                    <a:pt x="126" y="63"/>
                  </a:cubicBezTo>
                  <a:cubicBezTo>
                    <a:pt x="126" y="28"/>
                    <a:pt x="98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ubicBezTo>
                    <a:pt x="0" y="99"/>
                    <a:pt x="30" y="126"/>
                    <a:pt x="63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67" name="Rectangle 3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068175" y="4709840"/>
            <a:ext cx="3847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7E0F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Wingdings" pitchFamily="2" charset="2"/>
              <a:buChar char="§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sz="1800" b="1" dirty="0" smtClean="0">
                <a:solidFill>
                  <a:schemeClr val="tx2"/>
                </a:solidFill>
              </a:rPr>
              <a:t>18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558456" y="1872479"/>
            <a:ext cx="1378583" cy="1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7E0F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895255">
              <a:buClr>
                <a:schemeClr val="tx2"/>
              </a:buClr>
            </a:pPr>
            <a:r>
              <a:rPr lang="en-US" sz="850" b="1" dirty="0" smtClean="0">
                <a:solidFill>
                  <a:schemeClr val="bg1"/>
                </a:solidFill>
                <a:latin typeface="+mn-lt"/>
              </a:rPr>
              <a:t>students </a:t>
            </a:r>
            <a:r>
              <a:rPr lang="en-US" sz="850" b="1" dirty="0">
                <a:solidFill>
                  <a:schemeClr val="bg1"/>
                </a:solidFill>
                <a:latin typeface="+mn-lt"/>
              </a:rPr>
              <a:t>reach graduation</a:t>
            </a:r>
          </a:p>
        </p:txBody>
      </p:sp>
      <p:sp>
        <p:nvSpPr>
          <p:cNvPr id="168" name="Rectangle 3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1068175" y="1799382"/>
            <a:ext cx="3847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7E0F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indent="0" defTabSz="895255" eaLnBrk="1" hangingPunct="1">
              <a:buClr>
                <a:schemeClr val="tx2"/>
              </a:buClr>
              <a:defRPr sz="900" b="1" baseline="0">
                <a:solidFill>
                  <a:schemeClr val="bg1"/>
                </a:solidFill>
                <a:latin typeface="+mn-lt"/>
              </a:defRPr>
            </a:lvl1pPr>
            <a:lvl2pPr marL="193655" indent="-192067" defTabSz="895255" eaLnBrk="1" hangingPunct="1">
              <a:buClr>
                <a:schemeClr val="tx2"/>
              </a:buClr>
              <a:buSzPct val="125000"/>
              <a:buFont typeface="Wingdings" pitchFamily="2" charset="2"/>
              <a:buChar char="§"/>
              <a:defRPr baseline="0">
                <a:latin typeface="+mn-lt"/>
              </a:defRPr>
            </a:lvl2pPr>
            <a:lvl3pPr marL="457151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indent="-155558" defTabSz="895255" eaLnBrk="1" hangingPunct="1">
              <a:buClr>
                <a:schemeClr val="tx2"/>
              </a:buClr>
              <a:buSzPct val="100000"/>
              <a:buFont typeface="Arial" pitchFamily="34" charset="0"/>
              <a:buChar char="•"/>
              <a:defRPr baseline="0">
                <a:latin typeface="+mn-lt"/>
              </a:defRPr>
            </a:lvl4pPr>
            <a:lvl5pPr marL="749728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en-US" sz="1800" dirty="0" smtClean="0"/>
              <a:t>77</a:t>
            </a:r>
            <a:endParaRPr lang="en-US" sz="1800" dirty="0"/>
          </a:p>
        </p:txBody>
      </p:sp>
      <p:sp>
        <p:nvSpPr>
          <p:cNvPr id="176" name="TextBox 175"/>
          <p:cNvSpPr txBox="1"/>
          <p:nvPr/>
        </p:nvSpPr>
        <p:spPr>
          <a:xfrm>
            <a:off x="6549923" y="2574844"/>
            <a:ext cx="2230932" cy="120032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Works for only 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18% - 23% 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of students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4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93556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9" name="think-cell Slide" r:id="rId20" imgW="393" imgH="394" progId="TCLayout.ActiveDocument.1">
                  <p:embed/>
                </p:oleObj>
              </mc:Choice>
              <mc:Fallback>
                <p:oleObj name="think-cell Slide" r:id="rId20" imgW="393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063" y="230188"/>
            <a:ext cx="8618537" cy="7386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BASIC links Colorado’s emerging talent with businesses through meaningful apprentice roles and career exploration</a:t>
            </a:r>
          </a:p>
        </p:txBody>
      </p:sp>
      <p:sp>
        <p:nvSpPr>
          <p:cNvPr id="38" name="Rectangle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9063" y="1040332"/>
            <a:ext cx="8618537" cy="54810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39" name="Rectangle 38"/>
          <p:cNvSpPr>
            <a:spLocks/>
          </p:cNvSpPr>
          <p:nvPr/>
        </p:nvSpPr>
        <p:spPr>
          <a:xfrm>
            <a:off x="119063" y="1040332"/>
            <a:ext cx="8618537" cy="24622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Example BASIC approach, Grades 9-12 + post-secondary</a:t>
            </a:r>
          </a:p>
        </p:txBody>
      </p:sp>
      <p:sp>
        <p:nvSpPr>
          <p:cNvPr id="127" name="TextBox 126"/>
          <p:cNvSpPr txBox="1">
            <a:spLocks/>
          </p:cNvSpPr>
          <p:nvPr/>
        </p:nvSpPr>
        <p:spPr bwMode="gray">
          <a:xfrm>
            <a:off x="239911" y="4564883"/>
            <a:ext cx="8233905" cy="41418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vert="horz" wrap="square" lIns="45720" tIns="45720" rIns="45720" bIns="45720" rtlCol="0" anchor="ctr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100" b="1" dirty="0" smtClean="0">
                <a:solidFill>
                  <a:schemeClr val="tx2"/>
                </a:solidFill>
              </a:rPr>
              <a:t>Ongoing mentorship and support</a:t>
            </a:r>
          </a:p>
        </p:txBody>
      </p:sp>
      <p:grpSp>
        <p:nvGrpSpPr>
          <p:cNvPr id="23" name="Group 22"/>
          <p:cNvGrpSpPr>
            <a:grpSpLocks/>
          </p:cNvGrpSpPr>
          <p:nvPr>
            <p:custDataLst>
              <p:tags r:id="rId4"/>
            </p:custDataLst>
          </p:nvPr>
        </p:nvGrpSpPr>
        <p:grpSpPr>
          <a:xfrm>
            <a:off x="246520" y="1387327"/>
            <a:ext cx="1736819" cy="643666"/>
            <a:chOff x="246520" y="1387327"/>
            <a:chExt cx="1736819" cy="643666"/>
          </a:xfrm>
        </p:grpSpPr>
        <p:sp>
          <p:nvSpPr>
            <p:cNvPr id="109" name="Freeform 108"/>
            <p:cNvSpPr/>
            <p:nvPr>
              <p:custDataLst>
                <p:tags r:id="rId17"/>
              </p:custDataLst>
            </p:nvPr>
          </p:nvSpPr>
          <p:spPr bwMode="gray">
            <a:xfrm>
              <a:off x="246520" y="1387327"/>
              <a:ext cx="1736819" cy="643666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12586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12586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112586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112586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112586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112586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1532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1532 w 1828800"/>
                <a:gd name="connsiteY1" fmla="*/ 0 h 914400"/>
                <a:gd name="connsiteX2" fmla="*/ 1828800 w 1828800"/>
                <a:gd name="connsiteY2" fmla="*/ 457200 h 914400"/>
                <a:gd name="connsiteX3" fmla="*/ 171153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1532 w 1828800"/>
                <a:gd name="connsiteY1" fmla="*/ 0 h 914400"/>
                <a:gd name="connsiteX2" fmla="*/ 1828800 w 1828800"/>
                <a:gd name="connsiteY2" fmla="*/ 457200 h 914400"/>
                <a:gd name="connsiteX3" fmla="*/ 1711532 w 1828800"/>
                <a:gd name="connsiteY3" fmla="*/ 914400 h 914400"/>
                <a:gd name="connsiteX4" fmla="*/ 0 w 1828800"/>
                <a:gd name="connsiteY4" fmla="*/ 914400 h 914400"/>
                <a:gd name="connsiteX5" fmla="*/ 117269 w 1828800"/>
                <a:gd name="connsiteY5" fmla="*/ 457201 h 914400"/>
                <a:gd name="connsiteX0" fmla="*/ 0 w 1828800"/>
                <a:gd name="connsiteY0" fmla="*/ 0 h 914400"/>
                <a:gd name="connsiteX1" fmla="*/ 1711532 w 1828800"/>
                <a:gd name="connsiteY1" fmla="*/ 0 h 914400"/>
                <a:gd name="connsiteX2" fmla="*/ 1828800 w 1828800"/>
                <a:gd name="connsiteY2" fmla="*/ 457200 h 914400"/>
                <a:gd name="connsiteX3" fmla="*/ 1711532 w 1828800"/>
                <a:gd name="connsiteY3" fmla="*/ 914400 h 914400"/>
                <a:gd name="connsiteX4" fmla="*/ 0 w 1828800"/>
                <a:gd name="connsiteY4" fmla="*/ 914400 h 914400"/>
                <a:gd name="connsiteX5" fmla="*/ 117269 w 1828800"/>
                <a:gd name="connsiteY5" fmla="*/ 457201 h 914400"/>
                <a:gd name="connsiteX0" fmla="*/ 0 w 1828800"/>
                <a:gd name="connsiteY0" fmla="*/ 0 h 914400"/>
                <a:gd name="connsiteX1" fmla="*/ 1711532 w 1828800"/>
                <a:gd name="connsiteY1" fmla="*/ 0 h 914400"/>
                <a:gd name="connsiteX2" fmla="*/ 1828800 w 1828800"/>
                <a:gd name="connsiteY2" fmla="*/ 457200 h 914400"/>
                <a:gd name="connsiteX3" fmla="*/ 1711532 w 1828800"/>
                <a:gd name="connsiteY3" fmla="*/ 914400 h 914400"/>
                <a:gd name="connsiteX4" fmla="*/ 0 w 1828800"/>
                <a:gd name="connsiteY4" fmla="*/ 914400 h 914400"/>
                <a:gd name="connsiteX5" fmla="*/ 117269 w 1828800"/>
                <a:gd name="connsiteY5" fmla="*/ 457201 h 914400"/>
                <a:gd name="connsiteX0" fmla="*/ 0 w 1828800"/>
                <a:gd name="connsiteY0" fmla="*/ 0 h 914400"/>
                <a:gd name="connsiteX1" fmla="*/ 1711532 w 1828800"/>
                <a:gd name="connsiteY1" fmla="*/ 0 h 914400"/>
                <a:gd name="connsiteX2" fmla="*/ 1828800 w 1828800"/>
                <a:gd name="connsiteY2" fmla="*/ 457200 h 914400"/>
                <a:gd name="connsiteX3" fmla="*/ 171153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5653 w 1828800"/>
                <a:gd name="connsiteY1" fmla="*/ 0 h 914400"/>
                <a:gd name="connsiteX2" fmla="*/ 1828800 w 1828800"/>
                <a:gd name="connsiteY2" fmla="*/ 457200 h 914400"/>
                <a:gd name="connsiteX3" fmla="*/ 171153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5653 w 1828800"/>
                <a:gd name="connsiteY1" fmla="*/ 0 h 914400"/>
                <a:gd name="connsiteX2" fmla="*/ 1828800 w 1828800"/>
                <a:gd name="connsiteY2" fmla="*/ 457200 h 914400"/>
                <a:gd name="connsiteX3" fmla="*/ 170565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5653 w 1828800"/>
                <a:gd name="connsiteY1" fmla="*/ 0 h 914400"/>
                <a:gd name="connsiteX2" fmla="*/ 1828800 w 1828800"/>
                <a:gd name="connsiteY2" fmla="*/ 457200 h 914400"/>
                <a:gd name="connsiteX3" fmla="*/ 1705653 w 1828800"/>
                <a:gd name="connsiteY3" fmla="*/ 914400 h 914400"/>
                <a:gd name="connsiteX4" fmla="*/ 0 w 1828800"/>
                <a:gd name="connsiteY4" fmla="*/ 914400 h 914400"/>
                <a:gd name="connsiteX5" fmla="*/ 123148 w 1828800"/>
                <a:gd name="connsiteY5" fmla="*/ 457201 h 914400"/>
                <a:gd name="connsiteX0" fmla="*/ 0 w 1828800"/>
                <a:gd name="connsiteY0" fmla="*/ 0 h 914400"/>
                <a:gd name="connsiteX1" fmla="*/ 1705653 w 1828800"/>
                <a:gd name="connsiteY1" fmla="*/ 0 h 914400"/>
                <a:gd name="connsiteX2" fmla="*/ 1828800 w 1828800"/>
                <a:gd name="connsiteY2" fmla="*/ 457200 h 914400"/>
                <a:gd name="connsiteX3" fmla="*/ 1705653 w 1828800"/>
                <a:gd name="connsiteY3" fmla="*/ 914400 h 914400"/>
                <a:gd name="connsiteX4" fmla="*/ 0 w 1828800"/>
                <a:gd name="connsiteY4" fmla="*/ 914400 h 914400"/>
                <a:gd name="connsiteX5" fmla="*/ 123148 w 1828800"/>
                <a:gd name="connsiteY5" fmla="*/ 457201 h 914400"/>
                <a:gd name="connsiteX0" fmla="*/ 0 w 1828800"/>
                <a:gd name="connsiteY0" fmla="*/ 0 h 914400"/>
                <a:gd name="connsiteX1" fmla="*/ 1705653 w 1828800"/>
                <a:gd name="connsiteY1" fmla="*/ 0 h 914400"/>
                <a:gd name="connsiteX2" fmla="*/ 1828800 w 1828800"/>
                <a:gd name="connsiteY2" fmla="*/ 457200 h 914400"/>
                <a:gd name="connsiteX3" fmla="*/ 1705653 w 1828800"/>
                <a:gd name="connsiteY3" fmla="*/ 914400 h 914400"/>
                <a:gd name="connsiteX4" fmla="*/ 0 w 1828800"/>
                <a:gd name="connsiteY4" fmla="*/ 914400 h 914400"/>
                <a:gd name="connsiteX5" fmla="*/ 123148 w 1828800"/>
                <a:gd name="connsiteY5" fmla="*/ 457201 h 914400"/>
                <a:gd name="connsiteX0" fmla="*/ 0 w 1828800"/>
                <a:gd name="connsiteY0" fmla="*/ 0 h 914400"/>
                <a:gd name="connsiteX1" fmla="*/ 1705653 w 1828800"/>
                <a:gd name="connsiteY1" fmla="*/ 0 h 914400"/>
                <a:gd name="connsiteX2" fmla="*/ 1828800 w 1828800"/>
                <a:gd name="connsiteY2" fmla="*/ 457200 h 914400"/>
                <a:gd name="connsiteX3" fmla="*/ 170565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5093 w 1828800"/>
                <a:gd name="connsiteY1" fmla="*/ 0 h 914400"/>
                <a:gd name="connsiteX2" fmla="*/ 1828800 w 1828800"/>
                <a:gd name="connsiteY2" fmla="*/ 457200 h 914400"/>
                <a:gd name="connsiteX3" fmla="*/ 170565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5093 w 1828800"/>
                <a:gd name="connsiteY1" fmla="*/ 0 h 914400"/>
                <a:gd name="connsiteX2" fmla="*/ 1828800 w 1828800"/>
                <a:gd name="connsiteY2" fmla="*/ 457200 h 914400"/>
                <a:gd name="connsiteX3" fmla="*/ 170509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5093 w 1828800"/>
                <a:gd name="connsiteY1" fmla="*/ 0 h 914400"/>
                <a:gd name="connsiteX2" fmla="*/ 1828800 w 1828800"/>
                <a:gd name="connsiteY2" fmla="*/ 457200 h 914400"/>
                <a:gd name="connsiteX3" fmla="*/ 1705093 w 1828800"/>
                <a:gd name="connsiteY3" fmla="*/ 914400 h 914400"/>
                <a:gd name="connsiteX4" fmla="*/ 0 w 1828800"/>
                <a:gd name="connsiteY4" fmla="*/ 914400 h 914400"/>
                <a:gd name="connsiteX5" fmla="*/ 123707 w 1828800"/>
                <a:gd name="connsiteY5" fmla="*/ 457201 h 914400"/>
                <a:gd name="connsiteX0" fmla="*/ 0 w 1828800"/>
                <a:gd name="connsiteY0" fmla="*/ 0 h 914400"/>
                <a:gd name="connsiteX1" fmla="*/ 1705093 w 1828800"/>
                <a:gd name="connsiteY1" fmla="*/ 0 h 914400"/>
                <a:gd name="connsiteX2" fmla="*/ 1828800 w 1828800"/>
                <a:gd name="connsiteY2" fmla="*/ 457200 h 914400"/>
                <a:gd name="connsiteX3" fmla="*/ 1705093 w 1828800"/>
                <a:gd name="connsiteY3" fmla="*/ 914400 h 914400"/>
                <a:gd name="connsiteX4" fmla="*/ 0 w 1828800"/>
                <a:gd name="connsiteY4" fmla="*/ 914400 h 914400"/>
                <a:gd name="connsiteX5" fmla="*/ 123707 w 1828800"/>
                <a:gd name="connsiteY5" fmla="*/ 457201 h 914400"/>
                <a:gd name="connsiteX0" fmla="*/ 0 w 1828800"/>
                <a:gd name="connsiteY0" fmla="*/ 0 h 914400"/>
                <a:gd name="connsiteX1" fmla="*/ 1705093 w 1828800"/>
                <a:gd name="connsiteY1" fmla="*/ 0 h 914400"/>
                <a:gd name="connsiteX2" fmla="*/ 1828800 w 1828800"/>
                <a:gd name="connsiteY2" fmla="*/ 457200 h 914400"/>
                <a:gd name="connsiteX3" fmla="*/ 1705093 w 1828800"/>
                <a:gd name="connsiteY3" fmla="*/ 914400 h 914400"/>
                <a:gd name="connsiteX4" fmla="*/ 0 w 1828800"/>
                <a:gd name="connsiteY4" fmla="*/ 914400 h 914400"/>
                <a:gd name="connsiteX5" fmla="*/ 123707 w 1828800"/>
                <a:gd name="connsiteY5" fmla="*/ 457201 h 914400"/>
                <a:gd name="connsiteX0" fmla="*/ 0 w 1828800"/>
                <a:gd name="connsiteY0" fmla="*/ 0 h 914400"/>
                <a:gd name="connsiteX1" fmla="*/ 1705093 w 1828800"/>
                <a:gd name="connsiteY1" fmla="*/ 0 h 914400"/>
                <a:gd name="connsiteX2" fmla="*/ 1828800 w 1828800"/>
                <a:gd name="connsiteY2" fmla="*/ 457200 h 914400"/>
                <a:gd name="connsiteX3" fmla="*/ 170509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3918 w 1828800"/>
                <a:gd name="connsiteY1" fmla="*/ 0 h 914400"/>
                <a:gd name="connsiteX2" fmla="*/ 1828800 w 1828800"/>
                <a:gd name="connsiteY2" fmla="*/ 457200 h 914400"/>
                <a:gd name="connsiteX3" fmla="*/ 170509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3918 w 1828800"/>
                <a:gd name="connsiteY1" fmla="*/ 0 h 914400"/>
                <a:gd name="connsiteX2" fmla="*/ 1828800 w 1828800"/>
                <a:gd name="connsiteY2" fmla="*/ 457200 h 914400"/>
                <a:gd name="connsiteX3" fmla="*/ 17039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3918 w 1828800"/>
                <a:gd name="connsiteY1" fmla="*/ 0 h 914400"/>
                <a:gd name="connsiteX2" fmla="*/ 1828800 w 1828800"/>
                <a:gd name="connsiteY2" fmla="*/ 457200 h 914400"/>
                <a:gd name="connsiteX3" fmla="*/ 1703918 w 1828800"/>
                <a:gd name="connsiteY3" fmla="*/ 914400 h 914400"/>
                <a:gd name="connsiteX4" fmla="*/ 0 w 1828800"/>
                <a:gd name="connsiteY4" fmla="*/ 914400 h 914400"/>
                <a:gd name="connsiteX5" fmla="*/ 124883 w 1828800"/>
                <a:gd name="connsiteY5" fmla="*/ 457201 h 914400"/>
                <a:gd name="connsiteX0" fmla="*/ 0 w 1828800"/>
                <a:gd name="connsiteY0" fmla="*/ 0 h 914400"/>
                <a:gd name="connsiteX1" fmla="*/ 1703918 w 1828800"/>
                <a:gd name="connsiteY1" fmla="*/ 0 h 914400"/>
                <a:gd name="connsiteX2" fmla="*/ 1828800 w 1828800"/>
                <a:gd name="connsiteY2" fmla="*/ 457200 h 914400"/>
                <a:gd name="connsiteX3" fmla="*/ 1703918 w 1828800"/>
                <a:gd name="connsiteY3" fmla="*/ 914400 h 914400"/>
                <a:gd name="connsiteX4" fmla="*/ 0 w 1828800"/>
                <a:gd name="connsiteY4" fmla="*/ 914400 h 914400"/>
                <a:gd name="connsiteX5" fmla="*/ 124883 w 1828800"/>
                <a:gd name="connsiteY5" fmla="*/ 457201 h 914400"/>
                <a:gd name="connsiteX0" fmla="*/ 0 w 1828800"/>
                <a:gd name="connsiteY0" fmla="*/ 0 h 914400"/>
                <a:gd name="connsiteX1" fmla="*/ 1703918 w 1828800"/>
                <a:gd name="connsiteY1" fmla="*/ 0 h 914400"/>
                <a:gd name="connsiteX2" fmla="*/ 1828800 w 1828800"/>
                <a:gd name="connsiteY2" fmla="*/ 457200 h 914400"/>
                <a:gd name="connsiteX3" fmla="*/ 1703918 w 1828800"/>
                <a:gd name="connsiteY3" fmla="*/ 914400 h 914400"/>
                <a:gd name="connsiteX4" fmla="*/ 0 w 1828800"/>
                <a:gd name="connsiteY4" fmla="*/ 914400 h 914400"/>
                <a:gd name="connsiteX5" fmla="*/ 124883 w 1828800"/>
                <a:gd name="connsiteY5" fmla="*/ 457201 h 914400"/>
                <a:gd name="connsiteX0" fmla="*/ 0 w 1828800"/>
                <a:gd name="connsiteY0" fmla="*/ 0 h 914400"/>
                <a:gd name="connsiteX1" fmla="*/ 1703918 w 1828800"/>
                <a:gd name="connsiteY1" fmla="*/ 0 h 914400"/>
                <a:gd name="connsiteX2" fmla="*/ 1828800 w 1828800"/>
                <a:gd name="connsiteY2" fmla="*/ 457200 h 914400"/>
                <a:gd name="connsiteX3" fmla="*/ 17039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7458 w 1828800"/>
                <a:gd name="connsiteY1" fmla="*/ 0 h 914400"/>
                <a:gd name="connsiteX2" fmla="*/ 1828800 w 1828800"/>
                <a:gd name="connsiteY2" fmla="*/ 457200 h 914400"/>
                <a:gd name="connsiteX3" fmla="*/ 17039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7458 w 1828800"/>
                <a:gd name="connsiteY1" fmla="*/ 0 h 914400"/>
                <a:gd name="connsiteX2" fmla="*/ 1828800 w 1828800"/>
                <a:gd name="connsiteY2" fmla="*/ 457200 h 914400"/>
                <a:gd name="connsiteX3" fmla="*/ 169745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7458 w 1828800"/>
                <a:gd name="connsiteY1" fmla="*/ 0 h 914400"/>
                <a:gd name="connsiteX2" fmla="*/ 1828800 w 1828800"/>
                <a:gd name="connsiteY2" fmla="*/ 457200 h 914400"/>
                <a:gd name="connsiteX3" fmla="*/ 1697458 w 1828800"/>
                <a:gd name="connsiteY3" fmla="*/ 914400 h 914400"/>
                <a:gd name="connsiteX4" fmla="*/ 0 w 1828800"/>
                <a:gd name="connsiteY4" fmla="*/ 914400 h 914400"/>
                <a:gd name="connsiteX5" fmla="*/ 131342 w 1828800"/>
                <a:gd name="connsiteY5" fmla="*/ 457201 h 914400"/>
                <a:gd name="connsiteX0" fmla="*/ 0 w 1828800"/>
                <a:gd name="connsiteY0" fmla="*/ 0 h 914400"/>
                <a:gd name="connsiteX1" fmla="*/ 1697458 w 1828800"/>
                <a:gd name="connsiteY1" fmla="*/ 0 h 914400"/>
                <a:gd name="connsiteX2" fmla="*/ 1828800 w 1828800"/>
                <a:gd name="connsiteY2" fmla="*/ 457200 h 914400"/>
                <a:gd name="connsiteX3" fmla="*/ 1697458 w 1828800"/>
                <a:gd name="connsiteY3" fmla="*/ 914400 h 914400"/>
                <a:gd name="connsiteX4" fmla="*/ 0 w 1828800"/>
                <a:gd name="connsiteY4" fmla="*/ 914400 h 914400"/>
                <a:gd name="connsiteX5" fmla="*/ 131342 w 1828800"/>
                <a:gd name="connsiteY5" fmla="*/ 457201 h 914400"/>
                <a:gd name="connsiteX0" fmla="*/ 0 w 1828800"/>
                <a:gd name="connsiteY0" fmla="*/ 0 h 914400"/>
                <a:gd name="connsiteX1" fmla="*/ 1697458 w 1828800"/>
                <a:gd name="connsiteY1" fmla="*/ 0 h 914400"/>
                <a:gd name="connsiteX2" fmla="*/ 1828800 w 1828800"/>
                <a:gd name="connsiteY2" fmla="*/ 457200 h 914400"/>
                <a:gd name="connsiteX3" fmla="*/ 1697458 w 1828800"/>
                <a:gd name="connsiteY3" fmla="*/ 914400 h 914400"/>
                <a:gd name="connsiteX4" fmla="*/ 0 w 1828800"/>
                <a:gd name="connsiteY4" fmla="*/ 914400 h 914400"/>
                <a:gd name="connsiteX5" fmla="*/ 131342 w 1828800"/>
                <a:gd name="connsiteY5" fmla="*/ 457201 h 914400"/>
                <a:gd name="connsiteX0" fmla="*/ 0 w 1828800"/>
                <a:gd name="connsiteY0" fmla="*/ 0 h 914400"/>
                <a:gd name="connsiteX1" fmla="*/ 1697458 w 1828800"/>
                <a:gd name="connsiteY1" fmla="*/ 0 h 914400"/>
                <a:gd name="connsiteX2" fmla="*/ 1828800 w 1828800"/>
                <a:gd name="connsiteY2" fmla="*/ 457200 h 914400"/>
                <a:gd name="connsiteX3" fmla="*/ 169745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6804 w 1828800"/>
                <a:gd name="connsiteY1" fmla="*/ 0 h 914400"/>
                <a:gd name="connsiteX2" fmla="*/ 1828800 w 1828800"/>
                <a:gd name="connsiteY2" fmla="*/ 457200 h 914400"/>
                <a:gd name="connsiteX3" fmla="*/ 169745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6804 w 1828800"/>
                <a:gd name="connsiteY1" fmla="*/ 0 h 914400"/>
                <a:gd name="connsiteX2" fmla="*/ 1828800 w 1828800"/>
                <a:gd name="connsiteY2" fmla="*/ 457200 h 914400"/>
                <a:gd name="connsiteX3" fmla="*/ 170680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06804" y="0"/>
                  </a:lnTo>
                  <a:lnTo>
                    <a:pt x="1828800" y="457200"/>
                  </a:lnTo>
                  <a:lnTo>
                    <a:pt x="1706804" y="914400"/>
                  </a:lnTo>
                  <a:lnTo>
                    <a:pt x="0" y="914400"/>
                  </a:lnTo>
                  <a:lnTo>
                    <a:pt x="0" y="45720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1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0" name="TextBox 109"/>
            <p:cNvSpPr txBox="1"/>
            <p:nvPr>
              <p:custDataLst>
                <p:tags r:id="rId18"/>
              </p:custDataLst>
            </p:nvPr>
          </p:nvSpPr>
          <p:spPr bwMode="gray">
            <a:xfrm>
              <a:off x="310020" y="1432026"/>
              <a:ext cx="1557459" cy="5542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100" dirty="0" smtClean="0">
                  <a:solidFill>
                    <a:schemeClr val="bg1"/>
                  </a:solidFill>
                </a:rPr>
                <a:t>Freshman </a:t>
              </a:r>
            </a:p>
            <a:p>
              <a:pPr>
                <a:buClr>
                  <a:schemeClr val="bg1"/>
                </a:buClr>
              </a:pPr>
              <a:r>
                <a:rPr lang="en-US" sz="1100" b="1" dirty="0" smtClean="0">
                  <a:solidFill>
                    <a:schemeClr val="bg1"/>
                  </a:solidFill>
                </a:rPr>
                <a:t>Expose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>
            <p:custDataLst>
              <p:tags r:id="rId5"/>
            </p:custDataLst>
          </p:nvPr>
        </p:nvGrpSpPr>
        <p:grpSpPr>
          <a:xfrm>
            <a:off x="6862762" y="1387327"/>
            <a:ext cx="1736819" cy="643666"/>
            <a:chOff x="6862762" y="1387327"/>
            <a:chExt cx="1736819" cy="643666"/>
          </a:xfrm>
        </p:grpSpPr>
        <p:sp>
          <p:nvSpPr>
            <p:cNvPr id="112" name="Freeform 111"/>
            <p:cNvSpPr/>
            <p:nvPr>
              <p:custDataLst>
                <p:tags r:id="rId15"/>
              </p:custDataLst>
            </p:nvPr>
          </p:nvSpPr>
          <p:spPr bwMode="gray">
            <a:xfrm>
              <a:off x="6862762" y="1387327"/>
              <a:ext cx="1736819" cy="643666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12586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12586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112586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112586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112586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112586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1531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1531 w 1828800"/>
                <a:gd name="connsiteY1" fmla="*/ 0 h 914400"/>
                <a:gd name="connsiteX2" fmla="*/ 1828800 w 1828800"/>
                <a:gd name="connsiteY2" fmla="*/ 457200 h 914400"/>
                <a:gd name="connsiteX3" fmla="*/ 171153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1531 w 1828800"/>
                <a:gd name="connsiteY1" fmla="*/ 0 h 914400"/>
                <a:gd name="connsiteX2" fmla="*/ 1828800 w 1828800"/>
                <a:gd name="connsiteY2" fmla="*/ 457200 h 914400"/>
                <a:gd name="connsiteX3" fmla="*/ 1711531 w 1828800"/>
                <a:gd name="connsiteY3" fmla="*/ 914400 h 914400"/>
                <a:gd name="connsiteX4" fmla="*/ 0 w 1828800"/>
                <a:gd name="connsiteY4" fmla="*/ 914400 h 914400"/>
                <a:gd name="connsiteX5" fmla="*/ 117268 w 1828800"/>
                <a:gd name="connsiteY5" fmla="*/ 457201 h 914400"/>
                <a:gd name="connsiteX0" fmla="*/ 0 w 1828800"/>
                <a:gd name="connsiteY0" fmla="*/ 0 h 914400"/>
                <a:gd name="connsiteX1" fmla="*/ 1711531 w 1828800"/>
                <a:gd name="connsiteY1" fmla="*/ 0 h 914400"/>
                <a:gd name="connsiteX2" fmla="*/ 1828800 w 1828800"/>
                <a:gd name="connsiteY2" fmla="*/ 457200 h 914400"/>
                <a:gd name="connsiteX3" fmla="*/ 1711531 w 1828800"/>
                <a:gd name="connsiteY3" fmla="*/ 914400 h 914400"/>
                <a:gd name="connsiteX4" fmla="*/ 0 w 1828800"/>
                <a:gd name="connsiteY4" fmla="*/ 914400 h 914400"/>
                <a:gd name="connsiteX5" fmla="*/ 117268 w 1828800"/>
                <a:gd name="connsiteY5" fmla="*/ 457201 h 914400"/>
                <a:gd name="connsiteX0" fmla="*/ 0 w 1828800"/>
                <a:gd name="connsiteY0" fmla="*/ 0 h 914400"/>
                <a:gd name="connsiteX1" fmla="*/ 1711531 w 1828800"/>
                <a:gd name="connsiteY1" fmla="*/ 0 h 914400"/>
                <a:gd name="connsiteX2" fmla="*/ 1828800 w 1828800"/>
                <a:gd name="connsiteY2" fmla="*/ 457200 h 914400"/>
                <a:gd name="connsiteX3" fmla="*/ 1711531 w 1828800"/>
                <a:gd name="connsiteY3" fmla="*/ 914400 h 914400"/>
                <a:gd name="connsiteX4" fmla="*/ 0 w 1828800"/>
                <a:gd name="connsiteY4" fmla="*/ 914400 h 914400"/>
                <a:gd name="connsiteX5" fmla="*/ 117268 w 1828800"/>
                <a:gd name="connsiteY5" fmla="*/ 457201 h 914400"/>
                <a:gd name="connsiteX0" fmla="*/ 0 w 1828800"/>
                <a:gd name="connsiteY0" fmla="*/ 0 h 914400"/>
                <a:gd name="connsiteX1" fmla="*/ 1711531 w 1828800"/>
                <a:gd name="connsiteY1" fmla="*/ 0 h 914400"/>
                <a:gd name="connsiteX2" fmla="*/ 1828800 w 1828800"/>
                <a:gd name="connsiteY2" fmla="*/ 457200 h 914400"/>
                <a:gd name="connsiteX3" fmla="*/ 171153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5094 w 1828800"/>
                <a:gd name="connsiteY1" fmla="*/ 0 h 914400"/>
                <a:gd name="connsiteX2" fmla="*/ 1828800 w 1828800"/>
                <a:gd name="connsiteY2" fmla="*/ 457200 h 914400"/>
                <a:gd name="connsiteX3" fmla="*/ 1711531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5094 w 1828800"/>
                <a:gd name="connsiteY1" fmla="*/ 0 h 914400"/>
                <a:gd name="connsiteX2" fmla="*/ 1828800 w 1828800"/>
                <a:gd name="connsiteY2" fmla="*/ 457200 h 914400"/>
                <a:gd name="connsiteX3" fmla="*/ 170509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5094 w 1828800"/>
                <a:gd name="connsiteY1" fmla="*/ 0 h 914400"/>
                <a:gd name="connsiteX2" fmla="*/ 1828800 w 1828800"/>
                <a:gd name="connsiteY2" fmla="*/ 457200 h 914400"/>
                <a:gd name="connsiteX3" fmla="*/ 1705094 w 1828800"/>
                <a:gd name="connsiteY3" fmla="*/ 914400 h 914400"/>
                <a:gd name="connsiteX4" fmla="*/ 0 w 1828800"/>
                <a:gd name="connsiteY4" fmla="*/ 914400 h 914400"/>
                <a:gd name="connsiteX5" fmla="*/ 123707 w 1828800"/>
                <a:gd name="connsiteY5" fmla="*/ 457201 h 914400"/>
                <a:gd name="connsiteX0" fmla="*/ 0 w 1828800"/>
                <a:gd name="connsiteY0" fmla="*/ 0 h 914400"/>
                <a:gd name="connsiteX1" fmla="*/ 1705094 w 1828800"/>
                <a:gd name="connsiteY1" fmla="*/ 0 h 914400"/>
                <a:gd name="connsiteX2" fmla="*/ 1828800 w 1828800"/>
                <a:gd name="connsiteY2" fmla="*/ 457200 h 914400"/>
                <a:gd name="connsiteX3" fmla="*/ 1705094 w 1828800"/>
                <a:gd name="connsiteY3" fmla="*/ 914400 h 914400"/>
                <a:gd name="connsiteX4" fmla="*/ 0 w 1828800"/>
                <a:gd name="connsiteY4" fmla="*/ 914400 h 914400"/>
                <a:gd name="connsiteX5" fmla="*/ 123707 w 1828800"/>
                <a:gd name="connsiteY5" fmla="*/ 457201 h 914400"/>
                <a:gd name="connsiteX0" fmla="*/ 0 w 1828800"/>
                <a:gd name="connsiteY0" fmla="*/ 0 h 914400"/>
                <a:gd name="connsiteX1" fmla="*/ 1705094 w 1828800"/>
                <a:gd name="connsiteY1" fmla="*/ 0 h 914400"/>
                <a:gd name="connsiteX2" fmla="*/ 1828800 w 1828800"/>
                <a:gd name="connsiteY2" fmla="*/ 457200 h 914400"/>
                <a:gd name="connsiteX3" fmla="*/ 1705094 w 1828800"/>
                <a:gd name="connsiteY3" fmla="*/ 914400 h 914400"/>
                <a:gd name="connsiteX4" fmla="*/ 0 w 1828800"/>
                <a:gd name="connsiteY4" fmla="*/ 914400 h 914400"/>
                <a:gd name="connsiteX5" fmla="*/ 123707 w 1828800"/>
                <a:gd name="connsiteY5" fmla="*/ 457201 h 914400"/>
                <a:gd name="connsiteX0" fmla="*/ 0 w 1828800"/>
                <a:gd name="connsiteY0" fmla="*/ 0 h 914400"/>
                <a:gd name="connsiteX1" fmla="*/ 1705094 w 1828800"/>
                <a:gd name="connsiteY1" fmla="*/ 0 h 914400"/>
                <a:gd name="connsiteX2" fmla="*/ 1828800 w 1828800"/>
                <a:gd name="connsiteY2" fmla="*/ 457200 h 914400"/>
                <a:gd name="connsiteX3" fmla="*/ 170509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3918 w 1828800"/>
                <a:gd name="connsiteY1" fmla="*/ 0 h 914400"/>
                <a:gd name="connsiteX2" fmla="*/ 1828800 w 1828800"/>
                <a:gd name="connsiteY2" fmla="*/ 457200 h 914400"/>
                <a:gd name="connsiteX3" fmla="*/ 170509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3918 w 1828800"/>
                <a:gd name="connsiteY1" fmla="*/ 0 h 914400"/>
                <a:gd name="connsiteX2" fmla="*/ 1828800 w 1828800"/>
                <a:gd name="connsiteY2" fmla="*/ 457200 h 914400"/>
                <a:gd name="connsiteX3" fmla="*/ 17039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3918 w 1828800"/>
                <a:gd name="connsiteY1" fmla="*/ 0 h 914400"/>
                <a:gd name="connsiteX2" fmla="*/ 1828800 w 1828800"/>
                <a:gd name="connsiteY2" fmla="*/ 457200 h 914400"/>
                <a:gd name="connsiteX3" fmla="*/ 1703918 w 1828800"/>
                <a:gd name="connsiteY3" fmla="*/ 914400 h 914400"/>
                <a:gd name="connsiteX4" fmla="*/ 0 w 1828800"/>
                <a:gd name="connsiteY4" fmla="*/ 914400 h 914400"/>
                <a:gd name="connsiteX5" fmla="*/ 124883 w 1828800"/>
                <a:gd name="connsiteY5" fmla="*/ 457201 h 914400"/>
                <a:gd name="connsiteX0" fmla="*/ 0 w 1828800"/>
                <a:gd name="connsiteY0" fmla="*/ 0 h 914400"/>
                <a:gd name="connsiteX1" fmla="*/ 1703918 w 1828800"/>
                <a:gd name="connsiteY1" fmla="*/ 0 h 914400"/>
                <a:gd name="connsiteX2" fmla="*/ 1828800 w 1828800"/>
                <a:gd name="connsiteY2" fmla="*/ 457200 h 914400"/>
                <a:gd name="connsiteX3" fmla="*/ 1703918 w 1828800"/>
                <a:gd name="connsiteY3" fmla="*/ 914400 h 914400"/>
                <a:gd name="connsiteX4" fmla="*/ 0 w 1828800"/>
                <a:gd name="connsiteY4" fmla="*/ 914400 h 914400"/>
                <a:gd name="connsiteX5" fmla="*/ 124883 w 1828800"/>
                <a:gd name="connsiteY5" fmla="*/ 457201 h 914400"/>
                <a:gd name="connsiteX0" fmla="*/ 0 w 1828800"/>
                <a:gd name="connsiteY0" fmla="*/ 0 h 914400"/>
                <a:gd name="connsiteX1" fmla="*/ 1703918 w 1828800"/>
                <a:gd name="connsiteY1" fmla="*/ 0 h 914400"/>
                <a:gd name="connsiteX2" fmla="*/ 1828800 w 1828800"/>
                <a:gd name="connsiteY2" fmla="*/ 457200 h 914400"/>
                <a:gd name="connsiteX3" fmla="*/ 1703918 w 1828800"/>
                <a:gd name="connsiteY3" fmla="*/ 914400 h 914400"/>
                <a:gd name="connsiteX4" fmla="*/ 0 w 1828800"/>
                <a:gd name="connsiteY4" fmla="*/ 914400 h 914400"/>
                <a:gd name="connsiteX5" fmla="*/ 124883 w 1828800"/>
                <a:gd name="connsiteY5" fmla="*/ 457201 h 914400"/>
                <a:gd name="connsiteX0" fmla="*/ 0 w 1828800"/>
                <a:gd name="connsiteY0" fmla="*/ 0 h 914400"/>
                <a:gd name="connsiteX1" fmla="*/ 1703918 w 1828800"/>
                <a:gd name="connsiteY1" fmla="*/ 0 h 914400"/>
                <a:gd name="connsiteX2" fmla="*/ 1828800 w 1828800"/>
                <a:gd name="connsiteY2" fmla="*/ 457200 h 914400"/>
                <a:gd name="connsiteX3" fmla="*/ 17039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8304 w 1828800"/>
                <a:gd name="connsiteY1" fmla="*/ 0 h 914400"/>
                <a:gd name="connsiteX2" fmla="*/ 1828800 w 1828800"/>
                <a:gd name="connsiteY2" fmla="*/ 457200 h 914400"/>
                <a:gd name="connsiteX3" fmla="*/ 17039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8304 w 1828800"/>
                <a:gd name="connsiteY1" fmla="*/ 0 h 914400"/>
                <a:gd name="connsiteX2" fmla="*/ 1828800 w 1828800"/>
                <a:gd name="connsiteY2" fmla="*/ 457200 h 914400"/>
                <a:gd name="connsiteX3" fmla="*/ 169830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8304 w 1828800"/>
                <a:gd name="connsiteY1" fmla="*/ 0 h 914400"/>
                <a:gd name="connsiteX2" fmla="*/ 1828800 w 1828800"/>
                <a:gd name="connsiteY2" fmla="*/ 457200 h 914400"/>
                <a:gd name="connsiteX3" fmla="*/ 1698304 w 1828800"/>
                <a:gd name="connsiteY3" fmla="*/ 914400 h 914400"/>
                <a:gd name="connsiteX4" fmla="*/ 0 w 1828800"/>
                <a:gd name="connsiteY4" fmla="*/ 914400 h 914400"/>
                <a:gd name="connsiteX5" fmla="*/ 130496 w 1828800"/>
                <a:gd name="connsiteY5" fmla="*/ 457201 h 914400"/>
                <a:gd name="connsiteX0" fmla="*/ 0 w 1828800"/>
                <a:gd name="connsiteY0" fmla="*/ 0 h 914400"/>
                <a:gd name="connsiteX1" fmla="*/ 1698304 w 1828800"/>
                <a:gd name="connsiteY1" fmla="*/ 0 h 914400"/>
                <a:gd name="connsiteX2" fmla="*/ 1828800 w 1828800"/>
                <a:gd name="connsiteY2" fmla="*/ 457200 h 914400"/>
                <a:gd name="connsiteX3" fmla="*/ 1698304 w 1828800"/>
                <a:gd name="connsiteY3" fmla="*/ 914400 h 914400"/>
                <a:gd name="connsiteX4" fmla="*/ 0 w 1828800"/>
                <a:gd name="connsiteY4" fmla="*/ 914400 h 914400"/>
                <a:gd name="connsiteX5" fmla="*/ 130496 w 1828800"/>
                <a:gd name="connsiteY5" fmla="*/ 457201 h 914400"/>
                <a:gd name="connsiteX0" fmla="*/ 0 w 1828800"/>
                <a:gd name="connsiteY0" fmla="*/ 0 h 914400"/>
                <a:gd name="connsiteX1" fmla="*/ 1698304 w 1828800"/>
                <a:gd name="connsiteY1" fmla="*/ 0 h 914400"/>
                <a:gd name="connsiteX2" fmla="*/ 1828800 w 1828800"/>
                <a:gd name="connsiteY2" fmla="*/ 457200 h 914400"/>
                <a:gd name="connsiteX3" fmla="*/ 1698304 w 1828800"/>
                <a:gd name="connsiteY3" fmla="*/ 914400 h 914400"/>
                <a:gd name="connsiteX4" fmla="*/ 0 w 1828800"/>
                <a:gd name="connsiteY4" fmla="*/ 914400 h 914400"/>
                <a:gd name="connsiteX5" fmla="*/ 130496 w 1828800"/>
                <a:gd name="connsiteY5" fmla="*/ 457201 h 914400"/>
                <a:gd name="connsiteX0" fmla="*/ 0 w 1828800"/>
                <a:gd name="connsiteY0" fmla="*/ 0 h 914400"/>
                <a:gd name="connsiteX1" fmla="*/ 1698304 w 1828800"/>
                <a:gd name="connsiteY1" fmla="*/ 0 h 914400"/>
                <a:gd name="connsiteX2" fmla="*/ 1828800 w 1828800"/>
                <a:gd name="connsiteY2" fmla="*/ 457200 h 914400"/>
                <a:gd name="connsiteX3" fmla="*/ 169830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6804 w 1828800"/>
                <a:gd name="connsiteY1" fmla="*/ 0 h 914400"/>
                <a:gd name="connsiteX2" fmla="*/ 1828800 w 1828800"/>
                <a:gd name="connsiteY2" fmla="*/ 457200 h 914400"/>
                <a:gd name="connsiteX3" fmla="*/ 169830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6804 w 1828800"/>
                <a:gd name="connsiteY1" fmla="*/ 0 h 914400"/>
                <a:gd name="connsiteX2" fmla="*/ 1828800 w 1828800"/>
                <a:gd name="connsiteY2" fmla="*/ 457200 h 914400"/>
                <a:gd name="connsiteX3" fmla="*/ 170680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6804 w 1828800"/>
                <a:gd name="connsiteY1" fmla="*/ 0 h 914400"/>
                <a:gd name="connsiteX2" fmla="*/ 1828800 w 1828800"/>
                <a:gd name="connsiteY2" fmla="*/ 457200 h 914400"/>
                <a:gd name="connsiteX3" fmla="*/ 1706804 w 1828800"/>
                <a:gd name="connsiteY3" fmla="*/ 914400 h 914400"/>
                <a:gd name="connsiteX4" fmla="*/ 0 w 1828800"/>
                <a:gd name="connsiteY4" fmla="*/ 914400 h 914400"/>
                <a:gd name="connsiteX5" fmla="*/ 121995 w 1828800"/>
                <a:gd name="connsiteY5" fmla="*/ 457201 h 914400"/>
                <a:gd name="connsiteX0" fmla="*/ 0 w 1828800"/>
                <a:gd name="connsiteY0" fmla="*/ 0 h 914400"/>
                <a:gd name="connsiteX1" fmla="*/ 1706804 w 1828800"/>
                <a:gd name="connsiteY1" fmla="*/ 0 h 914400"/>
                <a:gd name="connsiteX2" fmla="*/ 1828800 w 1828800"/>
                <a:gd name="connsiteY2" fmla="*/ 457200 h 914400"/>
                <a:gd name="connsiteX3" fmla="*/ 1706804 w 1828800"/>
                <a:gd name="connsiteY3" fmla="*/ 914400 h 914400"/>
                <a:gd name="connsiteX4" fmla="*/ 0 w 1828800"/>
                <a:gd name="connsiteY4" fmla="*/ 914400 h 914400"/>
                <a:gd name="connsiteX5" fmla="*/ 121995 w 1828800"/>
                <a:gd name="connsiteY5" fmla="*/ 457201 h 914400"/>
                <a:gd name="connsiteX0" fmla="*/ 0 w 1828800"/>
                <a:gd name="connsiteY0" fmla="*/ 0 h 914400"/>
                <a:gd name="connsiteX1" fmla="*/ 1706804 w 1828800"/>
                <a:gd name="connsiteY1" fmla="*/ 0 h 914400"/>
                <a:gd name="connsiteX2" fmla="*/ 1828800 w 1828800"/>
                <a:gd name="connsiteY2" fmla="*/ 457200 h 914400"/>
                <a:gd name="connsiteX3" fmla="*/ 1706804 w 1828800"/>
                <a:gd name="connsiteY3" fmla="*/ 914400 h 914400"/>
                <a:gd name="connsiteX4" fmla="*/ 0 w 1828800"/>
                <a:gd name="connsiteY4" fmla="*/ 914400 h 914400"/>
                <a:gd name="connsiteX5" fmla="*/ 121995 w 1828800"/>
                <a:gd name="connsiteY5" fmla="*/ 45720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06804" y="0"/>
                  </a:lnTo>
                  <a:lnTo>
                    <a:pt x="1828800" y="457200"/>
                  </a:lnTo>
                  <a:lnTo>
                    <a:pt x="1706804" y="914400"/>
                  </a:lnTo>
                  <a:lnTo>
                    <a:pt x="0" y="914400"/>
                  </a:lnTo>
                  <a:lnTo>
                    <a:pt x="121995" y="457201"/>
                  </a:ln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1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16"/>
              </p:custDataLst>
            </p:nvPr>
          </p:nvSpPr>
          <p:spPr bwMode="gray">
            <a:xfrm>
              <a:off x="7029421" y="1432026"/>
              <a:ext cx="1454299" cy="554268"/>
            </a:xfrm>
            <a:prstGeom prst="rect">
              <a:avLst/>
            </a:prstGeom>
            <a:solidFill>
              <a:schemeClr val="accent6"/>
            </a:solidFill>
            <a:ln w="19050"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100" dirty="0">
                  <a:solidFill>
                    <a:schemeClr val="bg1"/>
                  </a:solidFill>
                </a:rPr>
                <a:t>Year </a:t>
              </a:r>
              <a:r>
                <a:rPr lang="en-US" sz="1100" dirty="0" smtClean="0">
                  <a:solidFill>
                    <a:schemeClr val="bg1"/>
                  </a:solidFill>
                </a:rPr>
                <a:t>13 (</a:t>
              </a:r>
              <a:r>
                <a:rPr lang="en-US" sz="1100" dirty="0">
                  <a:solidFill>
                    <a:schemeClr val="bg1"/>
                  </a:solidFill>
                </a:rPr>
                <a:t>C</a:t>
              </a:r>
              <a:r>
                <a:rPr lang="en-US" sz="1100" dirty="0" smtClean="0">
                  <a:solidFill>
                    <a:schemeClr val="bg1"/>
                  </a:solidFill>
                </a:rPr>
                <a:t>ommunity </a:t>
              </a:r>
              <a:r>
                <a:rPr lang="en-US" sz="1100" dirty="0">
                  <a:solidFill>
                    <a:schemeClr val="bg1"/>
                  </a:solidFill>
                </a:rPr>
                <a:t>College)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>
            <p:custDataLst>
              <p:tags r:id="rId6"/>
            </p:custDataLst>
          </p:nvPr>
        </p:nvGrpSpPr>
        <p:grpSpPr>
          <a:xfrm>
            <a:off x="5208701" y="1387327"/>
            <a:ext cx="1736819" cy="643666"/>
            <a:chOff x="4960661" y="1430962"/>
            <a:chExt cx="1645661" cy="656604"/>
          </a:xfrm>
        </p:grpSpPr>
        <p:sp>
          <p:nvSpPr>
            <p:cNvPr id="115" name="Freeform 114"/>
            <p:cNvSpPr/>
            <p:nvPr>
              <p:custDataLst>
                <p:tags r:id="rId13"/>
              </p:custDataLst>
            </p:nvPr>
          </p:nvSpPr>
          <p:spPr bwMode="gray">
            <a:xfrm>
              <a:off x="4960661" y="1430962"/>
              <a:ext cx="1645661" cy="656604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12586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12586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112586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112586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112586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112586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1532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1532 w 1828800"/>
                <a:gd name="connsiteY1" fmla="*/ 0 h 914400"/>
                <a:gd name="connsiteX2" fmla="*/ 1828800 w 1828800"/>
                <a:gd name="connsiteY2" fmla="*/ 457200 h 914400"/>
                <a:gd name="connsiteX3" fmla="*/ 171153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1532 w 1828800"/>
                <a:gd name="connsiteY1" fmla="*/ 0 h 914400"/>
                <a:gd name="connsiteX2" fmla="*/ 1828800 w 1828800"/>
                <a:gd name="connsiteY2" fmla="*/ 457200 h 914400"/>
                <a:gd name="connsiteX3" fmla="*/ 1711532 w 1828800"/>
                <a:gd name="connsiteY3" fmla="*/ 914400 h 914400"/>
                <a:gd name="connsiteX4" fmla="*/ 0 w 1828800"/>
                <a:gd name="connsiteY4" fmla="*/ 914400 h 914400"/>
                <a:gd name="connsiteX5" fmla="*/ 117269 w 1828800"/>
                <a:gd name="connsiteY5" fmla="*/ 457201 h 914400"/>
                <a:gd name="connsiteX0" fmla="*/ 0 w 1828800"/>
                <a:gd name="connsiteY0" fmla="*/ 0 h 914400"/>
                <a:gd name="connsiteX1" fmla="*/ 1711532 w 1828800"/>
                <a:gd name="connsiteY1" fmla="*/ 0 h 914400"/>
                <a:gd name="connsiteX2" fmla="*/ 1828800 w 1828800"/>
                <a:gd name="connsiteY2" fmla="*/ 457200 h 914400"/>
                <a:gd name="connsiteX3" fmla="*/ 1711532 w 1828800"/>
                <a:gd name="connsiteY3" fmla="*/ 914400 h 914400"/>
                <a:gd name="connsiteX4" fmla="*/ 0 w 1828800"/>
                <a:gd name="connsiteY4" fmla="*/ 914400 h 914400"/>
                <a:gd name="connsiteX5" fmla="*/ 117269 w 1828800"/>
                <a:gd name="connsiteY5" fmla="*/ 457201 h 914400"/>
                <a:gd name="connsiteX0" fmla="*/ 0 w 1828800"/>
                <a:gd name="connsiteY0" fmla="*/ 0 h 914400"/>
                <a:gd name="connsiteX1" fmla="*/ 1711532 w 1828800"/>
                <a:gd name="connsiteY1" fmla="*/ 0 h 914400"/>
                <a:gd name="connsiteX2" fmla="*/ 1828800 w 1828800"/>
                <a:gd name="connsiteY2" fmla="*/ 457200 h 914400"/>
                <a:gd name="connsiteX3" fmla="*/ 1711532 w 1828800"/>
                <a:gd name="connsiteY3" fmla="*/ 914400 h 914400"/>
                <a:gd name="connsiteX4" fmla="*/ 0 w 1828800"/>
                <a:gd name="connsiteY4" fmla="*/ 914400 h 914400"/>
                <a:gd name="connsiteX5" fmla="*/ 117269 w 1828800"/>
                <a:gd name="connsiteY5" fmla="*/ 457201 h 914400"/>
                <a:gd name="connsiteX0" fmla="*/ 0 w 1828800"/>
                <a:gd name="connsiteY0" fmla="*/ 0 h 914400"/>
                <a:gd name="connsiteX1" fmla="*/ 1711532 w 1828800"/>
                <a:gd name="connsiteY1" fmla="*/ 0 h 914400"/>
                <a:gd name="connsiteX2" fmla="*/ 1828800 w 1828800"/>
                <a:gd name="connsiteY2" fmla="*/ 457200 h 914400"/>
                <a:gd name="connsiteX3" fmla="*/ 171153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5093 w 1828800"/>
                <a:gd name="connsiteY1" fmla="*/ 0 h 914400"/>
                <a:gd name="connsiteX2" fmla="*/ 1828800 w 1828800"/>
                <a:gd name="connsiteY2" fmla="*/ 457200 h 914400"/>
                <a:gd name="connsiteX3" fmla="*/ 171153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5093 w 1828800"/>
                <a:gd name="connsiteY1" fmla="*/ 0 h 914400"/>
                <a:gd name="connsiteX2" fmla="*/ 1828800 w 1828800"/>
                <a:gd name="connsiteY2" fmla="*/ 457200 h 914400"/>
                <a:gd name="connsiteX3" fmla="*/ 170509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5093 w 1828800"/>
                <a:gd name="connsiteY1" fmla="*/ 0 h 914400"/>
                <a:gd name="connsiteX2" fmla="*/ 1828800 w 1828800"/>
                <a:gd name="connsiteY2" fmla="*/ 457200 h 914400"/>
                <a:gd name="connsiteX3" fmla="*/ 1705093 w 1828800"/>
                <a:gd name="connsiteY3" fmla="*/ 914400 h 914400"/>
                <a:gd name="connsiteX4" fmla="*/ 0 w 1828800"/>
                <a:gd name="connsiteY4" fmla="*/ 914400 h 914400"/>
                <a:gd name="connsiteX5" fmla="*/ 123706 w 1828800"/>
                <a:gd name="connsiteY5" fmla="*/ 457201 h 914400"/>
                <a:gd name="connsiteX0" fmla="*/ 0 w 1828800"/>
                <a:gd name="connsiteY0" fmla="*/ 0 h 914400"/>
                <a:gd name="connsiteX1" fmla="*/ 1705093 w 1828800"/>
                <a:gd name="connsiteY1" fmla="*/ 0 h 914400"/>
                <a:gd name="connsiteX2" fmla="*/ 1828800 w 1828800"/>
                <a:gd name="connsiteY2" fmla="*/ 457200 h 914400"/>
                <a:gd name="connsiteX3" fmla="*/ 1705093 w 1828800"/>
                <a:gd name="connsiteY3" fmla="*/ 914400 h 914400"/>
                <a:gd name="connsiteX4" fmla="*/ 0 w 1828800"/>
                <a:gd name="connsiteY4" fmla="*/ 914400 h 914400"/>
                <a:gd name="connsiteX5" fmla="*/ 123706 w 1828800"/>
                <a:gd name="connsiteY5" fmla="*/ 457201 h 914400"/>
                <a:gd name="connsiteX0" fmla="*/ 0 w 1828800"/>
                <a:gd name="connsiteY0" fmla="*/ 0 h 914400"/>
                <a:gd name="connsiteX1" fmla="*/ 1705093 w 1828800"/>
                <a:gd name="connsiteY1" fmla="*/ 0 h 914400"/>
                <a:gd name="connsiteX2" fmla="*/ 1828800 w 1828800"/>
                <a:gd name="connsiteY2" fmla="*/ 457200 h 914400"/>
                <a:gd name="connsiteX3" fmla="*/ 1705093 w 1828800"/>
                <a:gd name="connsiteY3" fmla="*/ 914400 h 914400"/>
                <a:gd name="connsiteX4" fmla="*/ 0 w 1828800"/>
                <a:gd name="connsiteY4" fmla="*/ 914400 h 914400"/>
                <a:gd name="connsiteX5" fmla="*/ 123706 w 1828800"/>
                <a:gd name="connsiteY5" fmla="*/ 457201 h 914400"/>
                <a:gd name="connsiteX0" fmla="*/ 0 w 1828800"/>
                <a:gd name="connsiteY0" fmla="*/ 0 h 914400"/>
                <a:gd name="connsiteX1" fmla="*/ 1705093 w 1828800"/>
                <a:gd name="connsiteY1" fmla="*/ 0 h 914400"/>
                <a:gd name="connsiteX2" fmla="*/ 1828800 w 1828800"/>
                <a:gd name="connsiteY2" fmla="*/ 457200 h 914400"/>
                <a:gd name="connsiteX3" fmla="*/ 170509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3918 w 1828800"/>
                <a:gd name="connsiteY1" fmla="*/ 0 h 914400"/>
                <a:gd name="connsiteX2" fmla="*/ 1828800 w 1828800"/>
                <a:gd name="connsiteY2" fmla="*/ 457200 h 914400"/>
                <a:gd name="connsiteX3" fmla="*/ 170509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3918 w 1828800"/>
                <a:gd name="connsiteY1" fmla="*/ 0 h 914400"/>
                <a:gd name="connsiteX2" fmla="*/ 1828800 w 1828800"/>
                <a:gd name="connsiteY2" fmla="*/ 457200 h 914400"/>
                <a:gd name="connsiteX3" fmla="*/ 17039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3918 w 1828800"/>
                <a:gd name="connsiteY1" fmla="*/ 0 h 914400"/>
                <a:gd name="connsiteX2" fmla="*/ 1828800 w 1828800"/>
                <a:gd name="connsiteY2" fmla="*/ 457200 h 914400"/>
                <a:gd name="connsiteX3" fmla="*/ 1703918 w 1828800"/>
                <a:gd name="connsiteY3" fmla="*/ 914400 h 914400"/>
                <a:gd name="connsiteX4" fmla="*/ 0 w 1828800"/>
                <a:gd name="connsiteY4" fmla="*/ 914400 h 914400"/>
                <a:gd name="connsiteX5" fmla="*/ 124882 w 1828800"/>
                <a:gd name="connsiteY5" fmla="*/ 457201 h 914400"/>
                <a:gd name="connsiteX0" fmla="*/ 0 w 1828800"/>
                <a:gd name="connsiteY0" fmla="*/ 0 h 914400"/>
                <a:gd name="connsiteX1" fmla="*/ 1703918 w 1828800"/>
                <a:gd name="connsiteY1" fmla="*/ 0 h 914400"/>
                <a:gd name="connsiteX2" fmla="*/ 1828800 w 1828800"/>
                <a:gd name="connsiteY2" fmla="*/ 457200 h 914400"/>
                <a:gd name="connsiteX3" fmla="*/ 1703918 w 1828800"/>
                <a:gd name="connsiteY3" fmla="*/ 914400 h 914400"/>
                <a:gd name="connsiteX4" fmla="*/ 0 w 1828800"/>
                <a:gd name="connsiteY4" fmla="*/ 914400 h 914400"/>
                <a:gd name="connsiteX5" fmla="*/ 124882 w 1828800"/>
                <a:gd name="connsiteY5" fmla="*/ 457201 h 914400"/>
                <a:gd name="connsiteX0" fmla="*/ 0 w 1828800"/>
                <a:gd name="connsiteY0" fmla="*/ 0 h 914400"/>
                <a:gd name="connsiteX1" fmla="*/ 1703918 w 1828800"/>
                <a:gd name="connsiteY1" fmla="*/ 0 h 914400"/>
                <a:gd name="connsiteX2" fmla="*/ 1828800 w 1828800"/>
                <a:gd name="connsiteY2" fmla="*/ 457200 h 914400"/>
                <a:gd name="connsiteX3" fmla="*/ 1703918 w 1828800"/>
                <a:gd name="connsiteY3" fmla="*/ 914400 h 914400"/>
                <a:gd name="connsiteX4" fmla="*/ 0 w 1828800"/>
                <a:gd name="connsiteY4" fmla="*/ 914400 h 914400"/>
                <a:gd name="connsiteX5" fmla="*/ 124882 w 1828800"/>
                <a:gd name="connsiteY5" fmla="*/ 457201 h 914400"/>
                <a:gd name="connsiteX0" fmla="*/ 0 w 1828800"/>
                <a:gd name="connsiteY0" fmla="*/ 0 h 914400"/>
                <a:gd name="connsiteX1" fmla="*/ 1703918 w 1828800"/>
                <a:gd name="connsiteY1" fmla="*/ 0 h 914400"/>
                <a:gd name="connsiteX2" fmla="*/ 1828800 w 1828800"/>
                <a:gd name="connsiteY2" fmla="*/ 457200 h 914400"/>
                <a:gd name="connsiteX3" fmla="*/ 17039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7458 w 1828800"/>
                <a:gd name="connsiteY1" fmla="*/ 0 h 914400"/>
                <a:gd name="connsiteX2" fmla="*/ 1828800 w 1828800"/>
                <a:gd name="connsiteY2" fmla="*/ 457200 h 914400"/>
                <a:gd name="connsiteX3" fmla="*/ 17039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7458 w 1828800"/>
                <a:gd name="connsiteY1" fmla="*/ 0 h 914400"/>
                <a:gd name="connsiteX2" fmla="*/ 1828800 w 1828800"/>
                <a:gd name="connsiteY2" fmla="*/ 457200 h 914400"/>
                <a:gd name="connsiteX3" fmla="*/ 169745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7458 w 1828800"/>
                <a:gd name="connsiteY1" fmla="*/ 0 h 914400"/>
                <a:gd name="connsiteX2" fmla="*/ 1828800 w 1828800"/>
                <a:gd name="connsiteY2" fmla="*/ 457200 h 914400"/>
                <a:gd name="connsiteX3" fmla="*/ 1697458 w 1828800"/>
                <a:gd name="connsiteY3" fmla="*/ 914400 h 914400"/>
                <a:gd name="connsiteX4" fmla="*/ 0 w 1828800"/>
                <a:gd name="connsiteY4" fmla="*/ 914400 h 914400"/>
                <a:gd name="connsiteX5" fmla="*/ 131342 w 1828800"/>
                <a:gd name="connsiteY5" fmla="*/ 457201 h 914400"/>
                <a:gd name="connsiteX0" fmla="*/ 0 w 1828800"/>
                <a:gd name="connsiteY0" fmla="*/ 0 h 914400"/>
                <a:gd name="connsiteX1" fmla="*/ 1697458 w 1828800"/>
                <a:gd name="connsiteY1" fmla="*/ 0 h 914400"/>
                <a:gd name="connsiteX2" fmla="*/ 1828800 w 1828800"/>
                <a:gd name="connsiteY2" fmla="*/ 457200 h 914400"/>
                <a:gd name="connsiteX3" fmla="*/ 1697458 w 1828800"/>
                <a:gd name="connsiteY3" fmla="*/ 914400 h 914400"/>
                <a:gd name="connsiteX4" fmla="*/ 0 w 1828800"/>
                <a:gd name="connsiteY4" fmla="*/ 914400 h 914400"/>
                <a:gd name="connsiteX5" fmla="*/ 131342 w 1828800"/>
                <a:gd name="connsiteY5" fmla="*/ 457201 h 914400"/>
                <a:gd name="connsiteX0" fmla="*/ 0 w 1828800"/>
                <a:gd name="connsiteY0" fmla="*/ 0 h 914400"/>
                <a:gd name="connsiteX1" fmla="*/ 1697458 w 1828800"/>
                <a:gd name="connsiteY1" fmla="*/ 0 h 914400"/>
                <a:gd name="connsiteX2" fmla="*/ 1828800 w 1828800"/>
                <a:gd name="connsiteY2" fmla="*/ 457200 h 914400"/>
                <a:gd name="connsiteX3" fmla="*/ 1697458 w 1828800"/>
                <a:gd name="connsiteY3" fmla="*/ 914400 h 914400"/>
                <a:gd name="connsiteX4" fmla="*/ 0 w 1828800"/>
                <a:gd name="connsiteY4" fmla="*/ 914400 h 914400"/>
                <a:gd name="connsiteX5" fmla="*/ 131342 w 1828800"/>
                <a:gd name="connsiteY5" fmla="*/ 45720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97458" y="0"/>
                  </a:lnTo>
                  <a:lnTo>
                    <a:pt x="1828800" y="457200"/>
                  </a:lnTo>
                  <a:lnTo>
                    <a:pt x="1697458" y="914400"/>
                  </a:lnTo>
                  <a:lnTo>
                    <a:pt x="0" y="914400"/>
                  </a:lnTo>
                  <a:lnTo>
                    <a:pt x="131342" y="45720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1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6" name="TextBox 115"/>
            <p:cNvSpPr txBox="1"/>
            <p:nvPr>
              <p:custDataLst>
                <p:tags r:id="rId14"/>
              </p:custDataLst>
            </p:nvPr>
          </p:nvSpPr>
          <p:spPr bwMode="gray">
            <a:xfrm>
              <a:off x="5129650" y="1476559"/>
              <a:ext cx="1358484" cy="56540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9050"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100" dirty="0" smtClean="0">
                  <a:solidFill>
                    <a:schemeClr val="bg1"/>
                  </a:solidFill>
                </a:rPr>
                <a:t>Year 12 (Community College)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>
            <p:custDataLst>
              <p:tags r:id="rId7"/>
            </p:custDataLst>
          </p:nvPr>
        </p:nvGrpSpPr>
        <p:grpSpPr>
          <a:xfrm>
            <a:off x="3554641" y="1387327"/>
            <a:ext cx="1736819" cy="643666"/>
            <a:chOff x="3554641" y="1387327"/>
            <a:chExt cx="1736819" cy="643666"/>
          </a:xfrm>
        </p:grpSpPr>
        <p:sp>
          <p:nvSpPr>
            <p:cNvPr id="118" name="Freeform 117"/>
            <p:cNvSpPr/>
            <p:nvPr>
              <p:custDataLst>
                <p:tags r:id="rId11"/>
              </p:custDataLst>
            </p:nvPr>
          </p:nvSpPr>
          <p:spPr bwMode="gray">
            <a:xfrm>
              <a:off x="3554641" y="1387327"/>
              <a:ext cx="1736819" cy="643666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12586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12586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112586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112586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112586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112586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1532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1532 w 1828800"/>
                <a:gd name="connsiteY1" fmla="*/ 0 h 914400"/>
                <a:gd name="connsiteX2" fmla="*/ 1828800 w 1828800"/>
                <a:gd name="connsiteY2" fmla="*/ 457200 h 914400"/>
                <a:gd name="connsiteX3" fmla="*/ 171153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1532 w 1828800"/>
                <a:gd name="connsiteY1" fmla="*/ 0 h 914400"/>
                <a:gd name="connsiteX2" fmla="*/ 1828800 w 1828800"/>
                <a:gd name="connsiteY2" fmla="*/ 457200 h 914400"/>
                <a:gd name="connsiteX3" fmla="*/ 1711532 w 1828800"/>
                <a:gd name="connsiteY3" fmla="*/ 914400 h 914400"/>
                <a:gd name="connsiteX4" fmla="*/ 0 w 1828800"/>
                <a:gd name="connsiteY4" fmla="*/ 914400 h 914400"/>
                <a:gd name="connsiteX5" fmla="*/ 117269 w 1828800"/>
                <a:gd name="connsiteY5" fmla="*/ 457201 h 914400"/>
                <a:gd name="connsiteX0" fmla="*/ 0 w 1828800"/>
                <a:gd name="connsiteY0" fmla="*/ 0 h 914400"/>
                <a:gd name="connsiteX1" fmla="*/ 1711532 w 1828800"/>
                <a:gd name="connsiteY1" fmla="*/ 0 h 914400"/>
                <a:gd name="connsiteX2" fmla="*/ 1828800 w 1828800"/>
                <a:gd name="connsiteY2" fmla="*/ 457200 h 914400"/>
                <a:gd name="connsiteX3" fmla="*/ 1711532 w 1828800"/>
                <a:gd name="connsiteY3" fmla="*/ 914400 h 914400"/>
                <a:gd name="connsiteX4" fmla="*/ 0 w 1828800"/>
                <a:gd name="connsiteY4" fmla="*/ 914400 h 914400"/>
                <a:gd name="connsiteX5" fmla="*/ 117269 w 1828800"/>
                <a:gd name="connsiteY5" fmla="*/ 457201 h 914400"/>
                <a:gd name="connsiteX0" fmla="*/ 0 w 1828800"/>
                <a:gd name="connsiteY0" fmla="*/ 0 h 914400"/>
                <a:gd name="connsiteX1" fmla="*/ 1711532 w 1828800"/>
                <a:gd name="connsiteY1" fmla="*/ 0 h 914400"/>
                <a:gd name="connsiteX2" fmla="*/ 1828800 w 1828800"/>
                <a:gd name="connsiteY2" fmla="*/ 457200 h 914400"/>
                <a:gd name="connsiteX3" fmla="*/ 1711532 w 1828800"/>
                <a:gd name="connsiteY3" fmla="*/ 914400 h 914400"/>
                <a:gd name="connsiteX4" fmla="*/ 0 w 1828800"/>
                <a:gd name="connsiteY4" fmla="*/ 914400 h 914400"/>
                <a:gd name="connsiteX5" fmla="*/ 117269 w 1828800"/>
                <a:gd name="connsiteY5" fmla="*/ 457201 h 914400"/>
                <a:gd name="connsiteX0" fmla="*/ 0 w 1828800"/>
                <a:gd name="connsiteY0" fmla="*/ 0 h 914400"/>
                <a:gd name="connsiteX1" fmla="*/ 1711532 w 1828800"/>
                <a:gd name="connsiteY1" fmla="*/ 0 h 914400"/>
                <a:gd name="connsiteX2" fmla="*/ 1828800 w 1828800"/>
                <a:gd name="connsiteY2" fmla="*/ 457200 h 914400"/>
                <a:gd name="connsiteX3" fmla="*/ 171153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5094 w 1828800"/>
                <a:gd name="connsiteY1" fmla="*/ 0 h 914400"/>
                <a:gd name="connsiteX2" fmla="*/ 1828800 w 1828800"/>
                <a:gd name="connsiteY2" fmla="*/ 457200 h 914400"/>
                <a:gd name="connsiteX3" fmla="*/ 171153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5094 w 1828800"/>
                <a:gd name="connsiteY1" fmla="*/ 0 h 914400"/>
                <a:gd name="connsiteX2" fmla="*/ 1828800 w 1828800"/>
                <a:gd name="connsiteY2" fmla="*/ 457200 h 914400"/>
                <a:gd name="connsiteX3" fmla="*/ 170509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5094 w 1828800"/>
                <a:gd name="connsiteY1" fmla="*/ 0 h 914400"/>
                <a:gd name="connsiteX2" fmla="*/ 1828800 w 1828800"/>
                <a:gd name="connsiteY2" fmla="*/ 457200 h 914400"/>
                <a:gd name="connsiteX3" fmla="*/ 1705094 w 1828800"/>
                <a:gd name="connsiteY3" fmla="*/ 914400 h 914400"/>
                <a:gd name="connsiteX4" fmla="*/ 0 w 1828800"/>
                <a:gd name="connsiteY4" fmla="*/ 914400 h 914400"/>
                <a:gd name="connsiteX5" fmla="*/ 123706 w 1828800"/>
                <a:gd name="connsiteY5" fmla="*/ 457201 h 914400"/>
                <a:gd name="connsiteX0" fmla="*/ 0 w 1828800"/>
                <a:gd name="connsiteY0" fmla="*/ 0 h 914400"/>
                <a:gd name="connsiteX1" fmla="*/ 1705094 w 1828800"/>
                <a:gd name="connsiteY1" fmla="*/ 0 h 914400"/>
                <a:gd name="connsiteX2" fmla="*/ 1828800 w 1828800"/>
                <a:gd name="connsiteY2" fmla="*/ 457200 h 914400"/>
                <a:gd name="connsiteX3" fmla="*/ 1705094 w 1828800"/>
                <a:gd name="connsiteY3" fmla="*/ 914400 h 914400"/>
                <a:gd name="connsiteX4" fmla="*/ 0 w 1828800"/>
                <a:gd name="connsiteY4" fmla="*/ 914400 h 914400"/>
                <a:gd name="connsiteX5" fmla="*/ 123706 w 1828800"/>
                <a:gd name="connsiteY5" fmla="*/ 457201 h 914400"/>
                <a:gd name="connsiteX0" fmla="*/ 0 w 1828800"/>
                <a:gd name="connsiteY0" fmla="*/ 0 h 914400"/>
                <a:gd name="connsiteX1" fmla="*/ 1705094 w 1828800"/>
                <a:gd name="connsiteY1" fmla="*/ 0 h 914400"/>
                <a:gd name="connsiteX2" fmla="*/ 1828800 w 1828800"/>
                <a:gd name="connsiteY2" fmla="*/ 457200 h 914400"/>
                <a:gd name="connsiteX3" fmla="*/ 1705094 w 1828800"/>
                <a:gd name="connsiteY3" fmla="*/ 914400 h 914400"/>
                <a:gd name="connsiteX4" fmla="*/ 0 w 1828800"/>
                <a:gd name="connsiteY4" fmla="*/ 914400 h 914400"/>
                <a:gd name="connsiteX5" fmla="*/ 123706 w 1828800"/>
                <a:gd name="connsiteY5" fmla="*/ 457201 h 914400"/>
                <a:gd name="connsiteX0" fmla="*/ 0 w 1828800"/>
                <a:gd name="connsiteY0" fmla="*/ 0 h 914400"/>
                <a:gd name="connsiteX1" fmla="*/ 1705094 w 1828800"/>
                <a:gd name="connsiteY1" fmla="*/ 0 h 914400"/>
                <a:gd name="connsiteX2" fmla="*/ 1828800 w 1828800"/>
                <a:gd name="connsiteY2" fmla="*/ 457200 h 914400"/>
                <a:gd name="connsiteX3" fmla="*/ 170509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3918 w 1828800"/>
                <a:gd name="connsiteY1" fmla="*/ 0 h 914400"/>
                <a:gd name="connsiteX2" fmla="*/ 1828800 w 1828800"/>
                <a:gd name="connsiteY2" fmla="*/ 457200 h 914400"/>
                <a:gd name="connsiteX3" fmla="*/ 170509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3918 w 1828800"/>
                <a:gd name="connsiteY1" fmla="*/ 0 h 914400"/>
                <a:gd name="connsiteX2" fmla="*/ 1828800 w 1828800"/>
                <a:gd name="connsiteY2" fmla="*/ 457200 h 914400"/>
                <a:gd name="connsiteX3" fmla="*/ 17039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3918 w 1828800"/>
                <a:gd name="connsiteY1" fmla="*/ 0 h 914400"/>
                <a:gd name="connsiteX2" fmla="*/ 1828800 w 1828800"/>
                <a:gd name="connsiteY2" fmla="*/ 457200 h 914400"/>
                <a:gd name="connsiteX3" fmla="*/ 1703918 w 1828800"/>
                <a:gd name="connsiteY3" fmla="*/ 914400 h 914400"/>
                <a:gd name="connsiteX4" fmla="*/ 0 w 1828800"/>
                <a:gd name="connsiteY4" fmla="*/ 914400 h 914400"/>
                <a:gd name="connsiteX5" fmla="*/ 124883 w 1828800"/>
                <a:gd name="connsiteY5" fmla="*/ 457201 h 914400"/>
                <a:gd name="connsiteX0" fmla="*/ 0 w 1828800"/>
                <a:gd name="connsiteY0" fmla="*/ 0 h 914400"/>
                <a:gd name="connsiteX1" fmla="*/ 1703918 w 1828800"/>
                <a:gd name="connsiteY1" fmla="*/ 0 h 914400"/>
                <a:gd name="connsiteX2" fmla="*/ 1828800 w 1828800"/>
                <a:gd name="connsiteY2" fmla="*/ 457200 h 914400"/>
                <a:gd name="connsiteX3" fmla="*/ 1703918 w 1828800"/>
                <a:gd name="connsiteY3" fmla="*/ 914400 h 914400"/>
                <a:gd name="connsiteX4" fmla="*/ 0 w 1828800"/>
                <a:gd name="connsiteY4" fmla="*/ 914400 h 914400"/>
                <a:gd name="connsiteX5" fmla="*/ 124883 w 1828800"/>
                <a:gd name="connsiteY5" fmla="*/ 457201 h 914400"/>
                <a:gd name="connsiteX0" fmla="*/ 0 w 1828800"/>
                <a:gd name="connsiteY0" fmla="*/ 0 h 914400"/>
                <a:gd name="connsiteX1" fmla="*/ 1703918 w 1828800"/>
                <a:gd name="connsiteY1" fmla="*/ 0 h 914400"/>
                <a:gd name="connsiteX2" fmla="*/ 1828800 w 1828800"/>
                <a:gd name="connsiteY2" fmla="*/ 457200 h 914400"/>
                <a:gd name="connsiteX3" fmla="*/ 1703918 w 1828800"/>
                <a:gd name="connsiteY3" fmla="*/ 914400 h 914400"/>
                <a:gd name="connsiteX4" fmla="*/ 0 w 1828800"/>
                <a:gd name="connsiteY4" fmla="*/ 914400 h 914400"/>
                <a:gd name="connsiteX5" fmla="*/ 124883 w 1828800"/>
                <a:gd name="connsiteY5" fmla="*/ 457201 h 914400"/>
                <a:gd name="connsiteX0" fmla="*/ 0 w 1828800"/>
                <a:gd name="connsiteY0" fmla="*/ 0 h 914400"/>
                <a:gd name="connsiteX1" fmla="*/ 1703918 w 1828800"/>
                <a:gd name="connsiteY1" fmla="*/ 0 h 914400"/>
                <a:gd name="connsiteX2" fmla="*/ 1828800 w 1828800"/>
                <a:gd name="connsiteY2" fmla="*/ 457200 h 914400"/>
                <a:gd name="connsiteX3" fmla="*/ 17039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7458 w 1828800"/>
                <a:gd name="connsiteY1" fmla="*/ 0 h 914400"/>
                <a:gd name="connsiteX2" fmla="*/ 1828800 w 1828800"/>
                <a:gd name="connsiteY2" fmla="*/ 457200 h 914400"/>
                <a:gd name="connsiteX3" fmla="*/ 17039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7458 w 1828800"/>
                <a:gd name="connsiteY1" fmla="*/ 0 h 914400"/>
                <a:gd name="connsiteX2" fmla="*/ 1828800 w 1828800"/>
                <a:gd name="connsiteY2" fmla="*/ 457200 h 914400"/>
                <a:gd name="connsiteX3" fmla="*/ 169745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7458 w 1828800"/>
                <a:gd name="connsiteY1" fmla="*/ 0 h 914400"/>
                <a:gd name="connsiteX2" fmla="*/ 1828800 w 1828800"/>
                <a:gd name="connsiteY2" fmla="*/ 457200 h 914400"/>
                <a:gd name="connsiteX3" fmla="*/ 1697458 w 1828800"/>
                <a:gd name="connsiteY3" fmla="*/ 914400 h 914400"/>
                <a:gd name="connsiteX4" fmla="*/ 0 w 1828800"/>
                <a:gd name="connsiteY4" fmla="*/ 914400 h 914400"/>
                <a:gd name="connsiteX5" fmla="*/ 131342 w 1828800"/>
                <a:gd name="connsiteY5" fmla="*/ 457201 h 914400"/>
                <a:gd name="connsiteX0" fmla="*/ 0 w 1828800"/>
                <a:gd name="connsiteY0" fmla="*/ 0 h 914400"/>
                <a:gd name="connsiteX1" fmla="*/ 1697458 w 1828800"/>
                <a:gd name="connsiteY1" fmla="*/ 0 h 914400"/>
                <a:gd name="connsiteX2" fmla="*/ 1828800 w 1828800"/>
                <a:gd name="connsiteY2" fmla="*/ 457200 h 914400"/>
                <a:gd name="connsiteX3" fmla="*/ 1697458 w 1828800"/>
                <a:gd name="connsiteY3" fmla="*/ 914400 h 914400"/>
                <a:gd name="connsiteX4" fmla="*/ 0 w 1828800"/>
                <a:gd name="connsiteY4" fmla="*/ 914400 h 914400"/>
                <a:gd name="connsiteX5" fmla="*/ 131342 w 1828800"/>
                <a:gd name="connsiteY5" fmla="*/ 457201 h 914400"/>
                <a:gd name="connsiteX0" fmla="*/ 0 w 1828800"/>
                <a:gd name="connsiteY0" fmla="*/ 0 h 914400"/>
                <a:gd name="connsiteX1" fmla="*/ 1697458 w 1828800"/>
                <a:gd name="connsiteY1" fmla="*/ 0 h 914400"/>
                <a:gd name="connsiteX2" fmla="*/ 1828800 w 1828800"/>
                <a:gd name="connsiteY2" fmla="*/ 457200 h 914400"/>
                <a:gd name="connsiteX3" fmla="*/ 1697458 w 1828800"/>
                <a:gd name="connsiteY3" fmla="*/ 914400 h 914400"/>
                <a:gd name="connsiteX4" fmla="*/ 0 w 1828800"/>
                <a:gd name="connsiteY4" fmla="*/ 914400 h 914400"/>
                <a:gd name="connsiteX5" fmla="*/ 131342 w 1828800"/>
                <a:gd name="connsiteY5" fmla="*/ 457201 h 914400"/>
                <a:gd name="connsiteX0" fmla="*/ 0 w 1828800"/>
                <a:gd name="connsiteY0" fmla="*/ 0 h 914400"/>
                <a:gd name="connsiteX1" fmla="*/ 1697458 w 1828800"/>
                <a:gd name="connsiteY1" fmla="*/ 0 h 914400"/>
                <a:gd name="connsiteX2" fmla="*/ 1828800 w 1828800"/>
                <a:gd name="connsiteY2" fmla="*/ 457200 h 914400"/>
                <a:gd name="connsiteX3" fmla="*/ 169745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6804 w 1828800"/>
                <a:gd name="connsiteY1" fmla="*/ 0 h 914400"/>
                <a:gd name="connsiteX2" fmla="*/ 1828800 w 1828800"/>
                <a:gd name="connsiteY2" fmla="*/ 457200 h 914400"/>
                <a:gd name="connsiteX3" fmla="*/ 169745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6804 w 1828800"/>
                <a:gd name="connsiteY1" fmla="*/ 0 h 914400"/>
                <a:gd name="connsiteX2" fmla="*/ 1828800 w 1828800"/>
                <a:gd name="connsiteY2" fmla="*/ 457200 h 914400"/>
                <a:gd name="connsiteX3" fmla="*/ 170680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6804 w 1828800"/>
                <a:gd name="connsiteY1" fmla="*/ 0 h 914400"/>
                <a:gd name="connsiteX2" fmla="*/ 1828800 w 1828800"/>
                <a:gd name="connsiteY2" fmla="*/ 457200 h 914400"/>
                <a:gd name="connsiteX3" fmla="*/ 1706804 w 1828800"/>
                <a:gd name="connsiteY3" fmla="*/ 914400 h 914400"/>
                <a:gd name="connsiteX4" fmla="*/ 0 w 1828800"/>
                <a:gd name="connsiteY4" fmla="*/ 914400 h 914400"/>
                <a:gd name="connsiteX5" fmla="*/ 121996 w 1828800"/>
                <a:gd name="connsiteY5" fmla="*/ 457201 h 914400"/>
                <a:gd name="connsiteX0" fmla="*/ 0 w 1828800"/>
                <a:gd name="connsiteY0" fmla="*/ 0 h 914400"/>
                <a:gd name="connsiteX1" fmla="*/ 1706804 w 1828800"/>
                <a:gd name="connsiteY1" fmla="*/ 0 h 914400"/>
                <a:gd name="connsiteX2" fmla="*/ 1828800 w 1828800"/>
                <a:gd name="connsiteY2" fmla="*/ 457200 h 914400"/>
                <a:gd name="connsiteX3" fmla="*/ 1706804 w 1828800"/>
                <a:gd name="connsiteY3" fmla="*/ 914400 h 914400"/>
                <a:gd name="connsiteX4" fmla="*/ 0 w 1828800"/>
                <a:gd name="connsiteY4" fmla="*/ 914400 h 914400"/>
                <a:gd name="connsiteX5" fmla="*/ 121996 w 1828800"/>
                <a:gd name="connsiteY5" fmla="*/ 457201 h 914400"/>
                <a:gd name="connsiteX0" fmla="*/ 0 w 1828800"/>
                <a:gd name="connsiteY0" fmla="*/ 0 h 914400"/>
                <a:gd name="connsiteX1" fmla="*/ 1706804 w 1828800"/>
                <a:gd name="connsiteY1" fmla="*/ 0 h 914400"/>
                <a:gd name="connsiteX2" fmla="*/ 1828800 w 1828800"/>
                <a:gd name="connsiteY2" fmla="*/ 457200 h 914400"/>
                <a:gd name="connsiteX3" fmla="*/ 1706804 w 1828800"/>
                <a:gd name="connsiteY3" fmla="*/ 914400 h 914400"/>
                <a:gd name="connsiteX4" fmla="*/ 0 w 1828800"/>
                <a:gd name="connsiteY4" fmla="*/ 914400 h 914400"/>
                <a:gd name="connsiteX5" fmla="*/ 121996 w 1828800"/>
                <a:gd name="connsiteY5" fmla="*/ 457201 h 914400"/>
                <a:gd name="connsiteX0" fmla="*/ 0 w 1828800"/>
                <a:gd name="connsiteY0" fmla="*/ 0 h 914400"/>
                <a:gd name="connsiteX1" fmla="*/ 1706804 w 1828800"/>
                <a:gd name="connsiteY1" fmla="*/ 0 h 914400"/>
                <a:gd name="connsiteX2" fmla="*/ 1828800 w 1828800"/>
                <a:gd name="connsiteY2" fmla="*/ 457200 h 914400"/>
                <a:gd name="connsiteX3" fmla="*/ 170680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6804 w 1828800"/>
                <a:gd name="connsiteY1" fmla="*/ 0 h 914400"/>
                <a:gd name="connsiteX2" fmla="*/ 1828800 w 1828800"/>
                <a:gd name="connsiteY2" fmla="*/ 457200 h 914400"/>
                <a:gd name="connsiteX3" fmla="*/ 170680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6804 w 1828800"/>
                <a:gd name="connsiteY1" fmla="*/ 0 h 914400"/>
                <a:gd name="connsiteX2" fmla="*/ 1828800 w 1828800"/>
                <a:gd name="connsiteY2" fmla="*/ 457200 h 914400"/>
                <a:gd name="connsiteX3" fmla="*/ 170680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6804 w 1828800"/>
                <a:gd name="connsiteY1" fmla="*/ 0 h 914400"/>
                <a:gd name="connsiteX2" fmla="*/ 1828800 w 1828800"/>
                <a:gd name="connsiteY2" fmla="*/ 457200 h 914400"/>
                <a:gd name="connsiteX3" fmla="*/ 1706804 w 1828800"/>
                <a:gd name="connsiteY3" fmla="*/ 914400 h 914400"/>
                <a:gd name="connsiteX4" fmla="*/ 0 w 1828800"/>
                <a:gd name="connsiteY4" fmla="*/ 914400 h 914400"/>
                <a:gd name="connsiteX5" fmla="*/ 121996 w 1828800"/>
                <a:gd name="connsiteY5" fmla="*/ 457201 h 914400"/>
                <a:gd name="connsiteX0" fmla="*/ 0 w 1828800"/>
                <a:gd name="connsiteY0" fmla="*/ 0 h 914400"/>
                <a:gd name="connsiteX1" fmla="*/ 1706804 w 1828800"/>
                <a:gd name="connsiteY1" fmla="*/ 0 h 914400"/>
                <a:gd name="connsiteX2" fmla="*/ 1828800 w 1828800"/>
                <a:gd name="connsiteY2" fmla="*/ 457200 h 914400"/>
                <a:gd name="connsiteX3" fmla="*/ 1706804 w 1828800"/>
                <a:gd name="connsiteY3" fmla="*/ 914400 h 914400"/>
                <a:gd name="connsiteX4" fmla="*/ 0 w 1828800"/>
                <a:gd name="connsiteY4" fmla="*/ 914400 h 914400"/>
                <a:gd name="connsiteX5" fmla="*/ 121996 w 1828800"/>
                <a:gd name="connsiteY5" fmla="*/ 457201 h 914400"/>
                <a:gd name="connsiteX0" fmla="*/ 0 w 1828800"/>
                <a:gd name="connsiteY0" fmla="*/ 0 h 914400"/>
                <a:gd name="connsiteX1" fmla="*/ 1706804 w 1828800"/>
                <a:gd name="connsiteY1" fmla="*/ 0 h 914400"/>
                <a:gd name="connsiteX2" fmla="*/ 1828800 w 1828800"/>
                <a:gd name="connsiteY2" fmla="*/ 457200 h 914400"/>
                <a:gd name="connsiteX3" fmla="*/ 1706804 w 1828800"/>
                <a:gd name="connsiteY3" fmla="*/ 914400 h 914400"/>
                <a:gd name="connsiteX4" fmla="*/ 0 w 1828800"/>
                <a:gd name="connsiteY4" fmla="*/ 914400 h 914400"/>
                <a:gd name="connsiteX5" fmla="*/ 121996 w 1828800"/>
                <a:gd name="connsiteY5" fmla="*/ 45720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06804" y="0"/>
                  </a:lnTo>
                  <a:lnTo>
                    <a:pt x="1828800" y="457200"/>
                  </a:lnTo>
                  <a:lnTo>
                    <a:pt x="1706804" y="914400"/>
                  </a:lnTo>
                  <a:lnTo>
                    <a:pt x="0" y="914400"/>
                  </a:lnTo>
                  <a:lnTo>
                    <a:pt x="121996" y="45720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1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9" name="TextBox 118"/>
            <p:cNvSpPr txBox="1"/>
            <p:nvPr>
              <p:custDataLst>
                <p:tags r:id="rId12"/>
              </p:custDataLst>
            </p:nvPr>
          </p:nvSpPr>
          <p:spPr bwMode="gray">
            <a:xfrm>
              <a:off x="3721301" y="1432026"/>
              <a:ext cx="1454299" cy="55426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100" dirty="0" smtClean="0">
                  <a:solidFill>
                    <a:schemeClr val="bg1"/>
                  </a:solidFill>
                </a:rPr>
                <a:t>Junior </a:t>
              </a:r>
              <a:r>
                <a:rPr lang="en-US" sz="1100" b="1" dirty="0" smtClean="0">
                  <a:solidFill>
                    <a:schemeClr val="bg1"/>
                  </a:solidFill>
                </a:rPr>
                <a:t>Connect to Apprenticeship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>
            <p:custDataLst>
              <p:tags r:id="rId8"/>
            </p:custDataLst>
          </p:nvPr>
        </p:nvGrpSpPr>
        <p:grpSpPr>
          <a:xfrm>
            <a:off x="1900580" y="1387327"/>
            <a:ext cx="1736819" cy="643666"/>
            <a:chOff x="1900580" y="1387327"/>
            <a:chExt cx="1736819" cy="643666"/>
          </a:xfrm>
        </p:grpSpPr>
        <p:sp>
          <p:nvSpPr>
            <p:cNvPr id="121" name="Freeform 120"/>
            <p:cNvSpPr/>
            <p:nvPr>
              <p:custDataLst>
                <p:tags r:id="rId9"/>
              </p:custDataLst>
            </p:nvPr>
          </p:nvSpPr>
          <p:spPr bwMode="gray">
            <a:xfrm>
              <a:off x="1900580" y="1387327"/>
              <a:ext cx="1736819" cy="643666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64592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12586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12586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112586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112586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112586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112586 w 1828800"/>
                <a:gd name="connsiteY5" fmla="*/ 457201 h 914400"/>
                <a:gd name="connsiteX0" fmla="*/ 0 w 1828800"/>
                <a:gd name="connsiteY0" fmla="*/ 0 h 914400"/>
                <a:gd name="connsiteX1" fmla="*/ 1716215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1532 w 1828800"/>
                <a:gd name="connsiteY1" fmla="*/ 0 h 914400"/>
                <a:gd name="connsiteX2" fmla="*/ 1828800 w 1828800"/>
                <a:gd name="connsiteY2" fmla="*/ 457200 h 914400"/>
                <a:gd name="connsiteX3" fmla="*/ 171621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1532 w 1828800"/>
                <a:gd name="connsiteY1" fmla="*/ 0 h 914400"/>
                <a:gd name="connsiteX2" fmla="*/ 1828800 w 1828800"/>
                <a:gd name="connsiteY2" fmla="*/ 457200 h 914400"/>
                <a:gd name="connsiteX3" fmla="*/ 171153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11532 w 1828800"/>
                <a:gd name="connsiteY1" fmla="*/ 0 h 914400"/>
                <a:gd name="connsiteX2" fmla="*/ 1828800 w 1828800"/>
                <a:gd name="connsiteY2" fmla="*/ 457200 h 914400"/>
                <a:gd name="connsiteX3" fmla="*/ 1711532 w 1828800"/>
                <a:gd name="connsiteY3" fmla="*/ 914400 h 914400"/>
                <a:gd name="connsiteX4" fmla="*/ 0 w 1828800"/>
                <a:gd name="connsiteY4" fmla="*/ 914400 h 914400"/>
                <a:gd name="connsiteX5" fmla="*/ 117269 w 1828800"/>
                <a:gd name="connsiteY5" fmla="*/ 457201 h 914400"/>
                <a:gd name="connsiteX0" fmla="*/ 0 w 1828800"/>
                <a:gd name="connsiteY0" fmla="*/ 0 h 914400"/>
                <a:gd name="connsiteX1" fmla="*/ 1711532 w 1828800"/>
                <a:gd name="connsiteY1" fmla="*/ 0 h 914400"/>
                <a:gd name="connsiteX2" fmla="*/ 1828800 w 1828800"/>
                <a:gd name="connsiteY2" fmla="*/ 457200 h 914400"/>
                <a:gd name="connsiteX3" fmla="*/ 1711532 w 1828800"/>
                <a:gd name="connsiteY3" fmla="*/ 914400 h 914400"/>
                <a:gd name="connsiteX4" fmla="*/ 0 w 1828800"/>
                <a:gd name="connsiteY4" fmla="*/ 914400 h 914400"/>
                <a:gd name="connsiteX5" fmla="*/ 117269 w 1828800"/>
                <a:gd name="connsiteY5" fmla="*/ 457201 h 914400"/>
                <a:gd name="connsiteX0" fmla="*/ 0 w 1828800"/>
                <a:gd name="connsiteY0" fmla="*/ 0 h 914400"/>
                <a:gd name="connsiteX1" fmla="*/ 1711532 w 1828800"/>
                <a:gd name="connsiteY1" fmla="*/ 0 h 914400"/>
                <a:gd name="connsiteX2" fmla="*/ 1828800 w 1828800"/>
                <a:gd name="connsiteY2" fmla="*/ 457200 h 914400"/>
                <a:gd name="connsiteX3" fmla="*/ 1711532 w 1828800"/>
                <a:gd name="connsiteY3" fmla="*/ 914400 h 914400"/>
                <a:gd name="connsiteX4" fmla="*/ 0 w 1828800"/>
                <a:gd name="connsiteY4" fmla="*/ 914400 h 914400"/>
                <a:gd name="connsiteX5" fmla="*/ 117269 w 1828800"/>
                <a:gd name="connsiteY5" fmla="*/ 457201 h 914400"/>
                <a:gd name="connsiteX0" fmla="*/ 0 w 1828800"/>
                <a:gd name="connsiteY0" fmla="*/ 0 h 914400"/>
                <a:gd name="connsiteX1" fmla="*/ 1711532 w 1828800"/>
                <a:gd name="connsiteY1" fmla="*/ 0 h 914400"/>
                <a:gd name="connsiteX2" fmla="*/ 1828800 w 1828800"/>
                <a:gd name="connsiteY2" fmla="*/ 457200 h 914400"/>
                <a:gd name="connsiteX3" fmla="*/ 171153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5094 w 1828800"/>
                <a:gd name="connsiteY1" fmla="*/ 0 h 914400"/>
                <a:gd name="connsiteX2" fmla="*/ 1828800 w 1828800"/>
                <a:gd name="connsiteY2" fmla="*/ 457200 h 914400"/>
                <a:gd name="connsiteX3" fmla="*/ 171153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5094 w 1828800"/>
                <a:gd name="connsiteY1" fmla="*/ 0 h 914400"/>
                <a:gd name="connsiteX2" fmla="*/ 1828800 w 1828800"/>
                <a:gd name="connsiteY2" fmla="*/ 457200 h 914400"/>
                <a:gd name="connsiteX3" fmla="*/ 170509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5094 w 1828800"/>
                <a:gd name="connsiteY1" fmla="*/ 0 h 914400"/>
                <a:gd name="connsiteX2" fmla="*/ 1828800 w 1828800"/>
                <a:gd name="connsiteY2" fmla="*/ 457200 h 914400"/>
                <a:gd name="connsiteX3" fmla="*/ 1705094 w 1828800"/>
                <a:gd name="connsiteY3" fmla="*/ 914400 h 914400"/>
                <a:gd name="connsiteX4" fmla="*/ 0 w 1828800"/>
                <a:gd name="connsiteY4" fmla="*/ 914400 h 914400"/>
                <a:gd name="connsiteX5" fmla="*/ 123707 w 1828800"/>
                <a:gd name="connsiteY5" fmla="*/ 457201 h 914400"/>
                <a:gd name="connsiteX0" fmla="*/ 0 w 1828800"/>
                <a:gd name="connsiteY0" fmla="*/ 0 h 914400"/>
                <a:gd name="connsiteX1" fmla="*/ 1705094 w 1828800"/>
                <a:gd name="connsiteY1" fmla="*/ 0 h 914400"/>
                <a:gd name="connsiteX2" fmla="*/ 1828800 w 1828800"/>
                <a:gd name="connsiteY2" fmla="*/ 457200 h 914400"/>
                <a:gd name="connsiteX3" fmla="*/ 1705094 w 1828800"/>
                <a:gd name="connsiteY3" fmla="*/ 914400 h 914400"/>
                <a:gd name="connsiteX4" fmla="*/ 0 w 1828800"/>
                <a:gd name="connsiteY4" fmla="*/ 914400 h 914400"/>
                <a:gd name="connsiteX5" fmla="*/ 123707 w 1828800"/>
                <a:gd name="connsiteY5" fmla="*/ 457201 h 914400"/>
                <a:gd name="connsiteX0" fmla="*/ 0 w 1828800"/>
                <a:gd name="connsiteY0" fmla="*/ 0 h 914400"/>
                <a:gd name="connsiteX1" fmla="*/ 1705094 w 1828800"/>
                <a:gd name="connsiteY1" fmla="*/ 0 h 914400"/>
                <a:gd name="connsiteX2" fmla="*/ 1828800 w 1828800"/>
                <a:gd name="connsiteY2" fmla="*/ 457200 h 914400"/>
                <a:gd name="connsiteX3" fmla="*/ 1705094 w 1828800"/>
                <a:gd name="connsiteY3" fmla="*/ 914400 h 914400"/>
                <a:gd name="connsiteX4" fmla="*/ 0 w 1828800"/>
                <a:gd name="connsiteY4" fmla="*/ 914400 h 914400"/>
                <a:gd name="connsiteX5" fmla="*/ 123707 w 1828800"/>
                <a:gd name="connsiteY5" fmla="*/ 457201 h 914400"/>
                <a:gd name="connsiteX0" fmla="*/ 0 w 1828800"/>
                <a:gd name="connsiteY0" fmla="*/ 0 h 914400"/>
                <a:gd name="connsiteX1" fmla="*/ 1705094 w 1828800"/>
                <a:gd name="connsiteY1" fmla="*/ 0 h 914400"/>
                <a:gd name="connsiteX2" fmla="*/ 1828800 w 1828800"/>
                <a:gd name="connsiteY2" fmla="*/ 457200 h 914400"/>
                <a:gd name="connsiteX3" fmla="*/ 170509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3918 w 1828800"/>
                <a:gd name="connsiteY1" fmla="*/ 0 h 914400"/>
                <a:gd name="connsiteX2" fmla="*/ 1828800 w 1828800"/>
                <a:gd name="connsiteY2" fmla="*/ 457200 h 914400"/>
                <a:gd name="connsiteX3" fmla="*/ 170509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3918 w 1828800"/>
                <a:gd name="connsiteY1" fmla="*/ 0 h 914400"/>
                <a:gd name="connsiteX2" fmla="*/ 1828800 w 1828800"/>
                <a:gd name="connsiteY2" fmla="*/ 457200 h 914400"/>
                <a:gd name="connsiteX3" fmla="*/ 17039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3918 w 1828800"/>
                <a:gd name="connsiteY1" fmla="*/ 0 h 914400"/>
                <a:gd name="connsiteX2" fmla="*/ 1828800 w 1828800"/>
                <a:gd name="connsiteY2" fmla="*/ 457200 h 914400"/>
                <a:gd name="connsiteX3" fmla="*/ 1703918 w 1828800"/>
                <a:gd name="connsiteY3" fmla="*/ 914400 h 914400"/>
                <a:gd name="connsiteX4" fmla="*/ 0 w 1828800"/>
                <a:gd name="connsiteY4" fmla="*/ 914400 h 914400"/>
                <a:gd name="connsiteX5" fmla="*/ 124883 w 1828800"/>
                <a:gd name="connsiteY5" fmla="*/ 457201 h 914400"/>
                <a:gd name="connsiteX0" fmla="*/ 0 w 1828800"/>
                <a:gd name="connsiteY0" fmla="*/ 0 h 914400"/>
                <a:gd name="connsiteX1" fmla="*/ 1703918 w 1828800"/>
                <a:gd name="connsiteY1" fmla="*/ 0 h 914400"/>
                <a:gd name="connsiteX2" fmla="*/ 1828800 w 1828800"/>
                <a:gd name="connsiteY2" fmla="*/ 457200 h 914400"/>
                <a:gd name="connsiteX3" fmla="*/ 1703918 w 1828800"/>
                <a:gd name="connsiteY3" fmla="*/ 914400 h 914400"/>
                <a:gd name="connsiteX4" fmla="*/ 0 w 1828800"/>
                <a:gd name="connsiteY4" fmla="*/ 914400 h 914400"/>
                <a:gd name="connsiteX5" fmla="*/ 124883 w 1828800"/>
                <a:gd name="connsiteY5" fmla="*/ 457201 h 914400"/>
                <a:gd name="connsiteX0" fmla="*/ 0 w 1828800"/>
                <a:gd name="connsiteY0" fmla="*/ 0 h 914400"/>
                <a:gd name="connsiteX1" fmla="*/ 1703918 w 1828800"/>
                <a:gd name="connsiteY1" fmla="*/ 0 h 914400"/>
                <a:gd name="connsiteX2" fmla="*/ 1828800 w 1828800"/>
                <a:gd name="connsiteY2" fmla="*/ 457200 h 914400"/>
                <a:gd name="connsiteX3" fmla="*/ 1703918 w 1828800"/>
                <a:gd name="connsiteY3" fmla="*/ 914400 h 914400"/>
                <a:gd name="connsiteX4" fmla="*/ 0 w 1828800"/>
                <a:gd name="connsiteY4" fmla="*/ 914400 h 914400"/>
                <a:gd name="connsiteX5" fmla="*/ 124883 w 1828800"/>
                <a:gd name="connsiteY5" fmla="*/ 457201 h 914400"/>
                <a:gd name="connsiteX0" fmla="*/ 0 w 1828800"/>
                <a:gd name="connsiteY0" fmla="*/ 0 h 914400"/>
                <a:gd name="connsiteX1" fmla="*/ 1703918 w 1828800"/>
                <a:gd name="connsiteY1" fmla="*/ 0 h 914400"/>
                <a:gd name="connsiteX2" fmla="*/ 1828800 w 1828800"/>
                <a:gd name="connsiteY2" fmla="*/ 457200 h 914400"/>
                <a:gd name="connsiteX3" fmla="*/ 17039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7458 w 1828800"/>
                <a:gd name="connsiteY1" fmla="*/ 0 h 914400"/>
                <a:gd name="connsiteX2" fmla="*/ 1828800 w 1828800"/>
                <a:gd name="connsiteY2" fmla="*/ 457200 h 914400"/>
                <a:gd name="connsiteX3" fmla="*/ 170391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7458 w 1828800"/>
                <a:gd name="connsiteY1" fmla="*/ 0 h 914400"/>
                <a:gd name="connsiteX2" fmla="*/ 1828800 w 1828800"/>
                <a:gd name="connsiteY2" fmla="*/ 457200 h 914400"/>
                <a:gd name="connsiteX3" fmla="*/ 169745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7458 w 1828800"/>
                <a:gd name="connsiteY1" fmla="*/ 0 h 914400"/>
                <a:gd name="connsiteX2" fmla="*/ 1828800 w 1828800"/>
                <a:gd name="connsiteY2" fmla="*/ 457200 h 914400"/>
                <a:gd name="connsiteX3" fmla="*/ 1697458 w 1828800"/>
                <a:gd name="connsiteY3" fmla="*/ 914400 h 914400"/>
                <a:gd name="connsiteX4" fmla="*/ 0 w 1828800"/>
                <a:gd name="connsiteY4" fmla="*/ 914400 h 914400"/>
                <a:gd name="connsiteX5" fmla="*/ 131342 w 1828800"/>
                <a:gd name="connsiteY5" fmla="*/ 457201 h 914400"/>
                <a:gd name="connsiteX0" fmla="*/ 0 w 1828800"/>
                <a:gd name="connsiteY0" fmla="*/ 0 h 914400"/>
                <a:gd name="connsiteX1" fmla="*/ 1697458 w 1828800"/>
                <a:gd name="connsiteY1" fmla="*/ 0 h 914400"/>
                <a:gd name="connsiteX2" fmla="*/ 1828800 w 1828800"/>
                <a:gd name="connsiteY2" fmla="*/ 457200 h 914400"/>
                <a:gd name="connsiteX3" fmla="*/ 1697458 w 1828800"/>
                <a:gd name="connsiteY3" fmla="*/ 914400 h 914400"/>
                <a:gd name="connsiteX4" fmla="*/ 0 w 1828800"/>
                <a:gd name="connsiteY4" fmla="*/ 914400 h 914400"/>
                <a:gd name="connsiteX5" fmla="*/ 131342 w 1828800"/>
                <a:gd name="connsiteY5" fmla="*/ 457201 h 914400"/>
                <a:gd name="connsiteX0" fmla="*/ 0 w 1828800"/>
                <a:gd name="connsiteY0" fmla="*/ 0 h 914400"/>
                <a:gd name="connsiteX1" fmla="*/ 1697458 w 1828800"/>
                <a:gd name="connsiteY1" fmla="*/ 0 h 914400"/>
                <a:gd name="connsiteX2" fmla="*/ 1828800 w 1828800"/>
                <a:gd name="connsiteY2" fmla="*/ 457200 h 914400"/>
                <a:gd name="connsiteX3" fmla="*/ 1697458 w 1828800"/>
                <a:gd name="connsiteY3" fmla="*/ 914400 h 914400"/>
                <a:gd name="connsiteX4" fmla="*/ 0 w 1828800"/>
                <a:gd name="connsiteY4" fmla="*/ 914400 h 914400"/>
                <a:gd name="connsiteX5" fmla="*/ 131342 w 1828800"/>
                <a:gd name="connsiteY5" fmla="*/ 457201 h 914400"/>
                <a:gd name="connsiteX0" fmla="*/ 0 w 1828800"/>
                <a:gd name="connsiteY0" fmla="*/ 0 h 914400"/>
                <a:gd name="connsiteX1" fmla="*/ 1697458 w 1828800"/>
                <a:gd name="connsiteY1" fmla="*/ 0 h 914400"/>
                <a:gd name="connsiteX2" fmla="*/ 1828800 w 1828800"/>
                <a:gd name="connsiteY2" fmla="*/ 457200 h 914400"/>
                <a:gd name="connsiteX3" fmla="*/ 169745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6804 w 1828800"/>
                <a:gd name="connsiteY1" fmla="*/ 0 h 914400"/>
                <a:gd name="connsiteX2" fmla="*/ 1828800 w 1828800"/>
                <a:gd name="connsiteY2" fmla="*/ 457200 h 914400"/>
                <a:gd name="connsiteX3" fmla="*/ 169745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6804 w 1828800"/>
                <a:gd name="connsiteY1" fmla="*/ 0 h 914400"/>
                <a:gd name="connsiteX2" fmla="*/ 1828800 w 1828800"/>
                <a:gd name="connsiteY2" fmla="*/ 457200 h 914400"/>
                <a:gd name="connsiteX3" fmla="*/ 170680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706804 w 1828800"/>
                <a:gd name="connsiteY1" fmla="*/ 0 h 914400"/>
                <a:gd name="connsiteX2" fmla="*/ 1828800 w 1828800"/>
                <a:gd name="connsiteY2" fmla="*/ 457200 h 914400"/>
                <a:gd name="connsiteX3" fmla="*/ 1706804 w 1828800"/>
                <a:gd name="connsiteY3" fmla="*/ 914400 h 914400"/>
                <a:gd name="connsiteX4" fmla="*/ 0 w 1828800"/>
                <a:gd name="connsiteY4" fmla="*/ 914400 h 914400"/>
                <a:gd name="connsiteX5" fmla="*/ 121996 w 1828800"/>
                <a:gd name="connsiteY5" fmla="*/ 457201 h 914400"/>
                <a:gd name="connsiteX0" fmla="*/ 0 w 1828800"/>
                <a:gd name="connsiteY0" fmla="*/ 0 h 914400"/>
                <a:gd name="connsiteX1" fmla="*/ 1706804 w 1828800"/>
                <a:gd name="connsiteY1" fmla="*/ 0 h 914400"/>
                <a:gd name="connsiteX2" fmla="*/ 1828800 w 1828800"/>
                <a:gd name="connsiteY2" fmla="*/ 457200 h 914400"/>
                <a:gd name="connsiteX3" fmla="*/ 1706804 w 1828800"/>
                <a:gd name="connsiteY3" fmla="*/ 914400 h 914400"/>
                <a:gd name="connsiteX4" fmla="*/ 0 w 1828800"/>
                <a:gd name="connsiteY4" fmla="*/ 914400 h 914400"/>
                <a:gd name="connsiteX5" fmla="*/ 121996 w 1828800"/>
                <a:gd name="connsiteY5" fmla="*/ 457201 h 914400"/>
                <a:gd name="connsiteX0" fmla="*/ 0 w 1828800"/>
                <a:gd name="connsiteY0" fmla="*/ 0 h 914400"/>
                <a:gd name="connsiteX1" fmla="*/ 1706804 w 1828800"/>
                <a:gd name="connsiteY1" fmla="*/ 0 h 914400"/>
                <a:gd name="connsiteX2" fmla="*/ 1828800 w 1828800"/>
                <a:gd name="connsiteY2" fmla="*/ 457200 h 914400"/>
                <a:gd name="connsiteX3" fmla="*/ 1706804 w 1828800"/>
                <a:gd name="connsiteY3" fmla="*/ 914400 h 914400"/>
                <a:gd name="connsiteX4" fmla="*/ 0 w 1828800"/>
                <a:gd name="connsiteY4" fmla="*/ 914400 h 914400"/>
                <a:gd name="connsiteX5" fmla="*/ 121996 w 1828800"/>
                <a:gd name="connsiteY5" fmla="*/ 45720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06804" y="0"/>
                  </a:lnTo>
                  <a:lnTo>
                    <a:pt x="1828800" y="457200"/>
                  </a:lnTo>
                  <a:lnTo>
                    <a:pt x="1706804" y="914400"/>
                  </a:lnTo>
                  <a:lnTo>
                    <a:pt x="0" y="914400"/>
                  </a:lnTo>
                  <a:lnTo>
                    <a:pt x="121996" y="45720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1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2" name="TextBox 121"/>
            <p:cNvSpPr txBox="1"/>
            <p:nvPr>
              <p:custDataLst>
                <p:tags r:id="rId10"/>
              </p:custDataLst>
            </p:nvPr>
          </p:nvSpPr>
          <p:spPr bwMode="gray">
            <a:xfrm>
              <a:off x="2067240" y="1432026"/>
              <a:ext cx="1454299" cy="55426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9050"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1100" dirty="0" smtClean="0">
                  <a:solidFill>
                    <a:schemeClr val="bg1"/>
                  </a:solidFill>
                </a:rPr>
                <a:t>Sophomore </a:t>
              </a:r>
            </a:p>
            <a:p>
              <a:pPr>
                <a:buClr>
                  <a:schemeClr val="bg1"/>
                </a:buClr>
              </a:pPr>
              <a:r>
                <a:rPr lang="en-US" sz="1100" b="1" dirty="0" smtClean="0">
                  <a:solidFill>
                    <a:schemeClr val="bg1"/>
                  </a:solidFill>
                </a:rPr>
                <a:t>Navigate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3" name="TextBox 122"/>
          <p:cNvSpPr txBox="1">
            <a:spLocks/>
          </p:cNvSpPr>
          <p:nvPr/>
        </p:nvSpPr>
        <p:spPr bwMode="gray">
          <a:xfrm>
            <a:off x="246521" y="2051665"/>
            <a:ext cx="1609450" cy="464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vert="horz" wrap="square" lIns="45720" tIns="45720" rIns="45720" bIns="45720" rtlCol="0" anchor="ctr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100" dirty="0">
                <a:solidFill>
                  <a:srgbClr val="000000"/>
                </a:solidFill>
              </a:rPr>
              <a:t>Tier 1 Courses</a:t>
            </a:r>
            <a:r>
              <a:rPr lang="en-US" sz="1100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sz="1100" dirty="0" smtClean="0">
                <a:solidFill>
                  <a:srgbClr val="000000"/>
                </a:solidFill>
              </a:rPr>
              <a:t>Intro </a:t>
            </a:r>
            <a:r>
              <a:rPr lang="en-US" sz="1100" dirty="0">
                <a:solidFill>
                  <a:srgbClr val="000000"/>
                </a:solidFill>
              </a:rPr>
              <a:t>and Survey</a:t>
            </a:r>
            <a:endParaRPr lang="en-US" sz="1100" dirty="0"/>
          </a:p>
        </p:txBody>
      </p:sp>
      <p:sp>
        <p:nvSpPr>
          <p:cNvPr id="125" name="TextBox 124"/>
          <p:cNvSpPr txBox="1">
            <a:spLocks/>
          </p:cNvSpPr>
          <p:nvPr/>
        </p:nvSpPr>
        <p:spPr bwMode="gray">
          <a:xfrm>
            <a:off x="246520" y="2602836"/>
            <a:ext cx="3263035" cy="543272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vert="horz" wrap="square" lIns="45720" tIns="45720" rIns="45720" bIns="45720" rtlCol="0" anchor="ctr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100" dirty="0">
                <a:solidFill>
                  <a:srgbClr val="000000"/>
                </a:solidFill>
              </a:rPr>
              <a:t>Career Explorations Group Job Shadow Program</a:t>
            </a:r>
            <a:endParaRPr lang="en-US" sz="1100" dirty="0" smtClean="0"/>
          </a:p>
        </p:txBody>
      </p:sp>
      <p:sp>
        <p:nvSpPr>
          <p:cNvPr id="126" name="TextBox 125"/>
          <p:cNvSpPr txBox="1">
            <a:spLocks/>
          </p:cNvSpPr>
          <p:nvPr/>
        </p:nvSpPr>
        <p:spPr bwMode="gray">
          <a:xfrm>
            <a:off x="1855970" y="3190162"/>
            <a:ext cx="2502899" cy="41418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vert="horz" wrap="square" lIns="45720" tIns="45720" rIns="45720" bIns="45720" rtlCol="0" anchor="ctr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100" dirty="0">
                <a:solidFill>
                  <a:srgbClr val="000000"/>
                </a:solidFill>
              </a:rPr>
              <a:t>Career Coach Mentoring</a:t>
            </a:r>
            <a:endParaRPr lang="en-US" sz="1100" dirty="0" smtClean="0"/>
          </a:p>
        </p:txBody>
      </p:sp>
      <p:sp>
        <p:nvSpPr>
          <p:cNvPr id="129" name="TextBox 128"/>
          <p:cNvSpPr txBox="1">
            <a:spLocks/>
          </p:cNvSpPr>
          <p:nvPr/>
        </p:nvSpPr>
        <p:spPr bwMode="gray">
          <a:xfrm>
            <a:off x="3560434" y="3648402"/>
            <a:ext cx="2497493" cy="41418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vert="horz" wrap="square" lIns="45720" tIns="45720" rIns="45720" bIns="45720" rtlCol="0" anchor="ctr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100" b="1" dirty="0" smtClean="0">
                <a:solidFill>
                  <a:schemeClr val="tx2"/>
                </a:solidFill>
              </a:rPr>
              <a:t>Pre-Apprenticeship Program</a:t>
            </a:r>
          </a:p>
        </p:txBody>
      </p:sp>
      <p:cxnSp>
        <p:nvCxnSpPr>
          <p:cNvPr id="131" name="Elbow Connector 130"/>
          <p:cNvCxnSpPr>
            <a:stCxn id="112" idx="2"/>
          </p:cNvCxnSpPr>
          <p:nvPr/>
        </p:nvCxnSpPr>
        <p:spPr bwMode="gray">
          <a:xfrm flipH="1">
            <a:off x="8478453" y="1709160"/>
            <a:ext cx="121128" cy="4024217"/>
          </a:xfrm>
          <a:prstGeom prst="bentConnector3">
            <a:avLst>
              <a:gd name="adj1" fmla="val -58783"/>
            </a:avLst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>
            <a:spLocks/>
          </p:cNvSpPr>
          <p:nvPr/>
        </p:nvSpPr>
        <p:spPr bwMode="gray">
          <a:xfrm>
            <a:off x="3560433" y="2051665"/>
            <a:ext cx="1606079" cy="464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vert="horz" wrap="square" lIns="45720" tIns="45720" rIns="45720" bIns="45720" rtlCol="0" anchor="ctr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100" dirty="0">
                <a:solidFill>
                  <a:srgbClr val="000000"/>
                </a:solidFill>
              </a:rPr>
              <a:t>Tier 3 Courses: Specialized</a:t>
            </a:r>
            <a:endParaRPr lang="en-US" sz="1100" dirty="0"/>
          </a:p>
        </p:txBody>
      </p:sp>
      <p:grpSp>
        <p:nvGrpSpPr>
          <p:cNvPr id="10" name="Group 9"/>
          <p:cNvGrpSpPr>
            <a:grpSpLocks/>
          </p:cNvGrpSpPr>
          <p:nvPr/>
        </p:nvGrpSpPr>
        <p:grpSpPr>
          <a:xfrm>
            <a:off x="1903476" y="2051665"/>
            <a:ext cx="6576949" cy="464250"/>
            <a:chOff x="1792589" y="2100104"/>
            <a:chExt cx="6642719" cy="473581"/>
          </a:xfrm>
        </p:grpSpPr>
        <p:sp>
          <p:nvSpPr>
            <p:cNvPr id="133" name="TextBox 132"/>
            <p:cNvSpPr txBox="1">
              <a:spLocks/>
            </p:cNvSpPr>
            <p:nvPr/>
          </p:nvSpPr>
          <p:spPr bwMode="gray">
            <a:xfrm>
              <a:off x="1792589" y="2100104"/>
              <a:ext cx="1622140" cy="47358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txBody>
            <a:bodyPr vert="horz" wrap="square" lIns="45720" tIns="45720" rIns="45720" bIns="45720" rtlCol="0" anchor="ctr" anchorCtr="0"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100" dirty="0">
                  <a:solidFill>
                    <a:srgbClr val="000000"/>
                  </a:solidFill>
                </a:rPr>
                <a:t>Tier 2 Courses: Specialized</a:t>
              </a:r>
              <a:endParaRPr lang="en-US" sz="1100" dirty="0"/>
            </a:p>
          </p:txBody>
        </p:sp>
        <p:sp>
          <p:nvSpPr>
            <p:cNvPr id="134" name="TextBox 133"/>
            <p:cNvSpPr txBox="1">
              <a:spLocks/>
            </p:cNvSpPr>
            <p:nvPr/>
          </p:nvSpPr>
          <p:spPr bwMode="gray">
            <a:xfrm>
              <a:off x="6813168" y="2100104"/>
              <a:ext cx="1622140" cy="47358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/>
              </a:solidFill>
            </a:ln>
          </p:spPr>
          <p:txBody>
            <a:bodyPr vert="horz" wrap="square" lIns="45720" tIns="45720" rIns="45720" bIns="45720" rtlCol="0" anchor="ctr" anchorCtr="0"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100" dirty="0">
                  <a:solidFill>
                    <a:srgbClr val="000000"/>
                  </a:solidFill>
                </a:rPr>
                <a:t>Tier 5 Courses</a:t>
              </a:r>
              <a:r>
                <a:rPr lang="en-US" sz="1100" dirty="0" smtClean="0">
                  <a:solidFill>
                    <a:srgbClr val="000000"/>
                  </a:solidFill>
                </a:rPr>
                <a:t>:</a:t>
              </a:r>
              <a:br>
                <a:rPr lang="en-US" sz="1100" dirty="0" smtClean="0">
                  <a:solidFill>
                    <a:srgbClr val="000000"/>
                  </a:solidFill>
                </a:rPr>
              </a:br>
              <a:r>
                <a:rPr lang="en-US" sz="1100" dirty="0" smtClean="0">
                  <a:solidFill>
                    <a:srgbClr val="000000"/>
                  </a:solidFill>
                </a:rPr>
                <a:t>Completion</a:t>
              </a:r>
              <a:endParaRPr lang="en-US" sz="1100" dirty="0"/>
            </a:p>
          </p:txBody>
        </p:sp>
      </p:grpSp>
      <p:sp>
        <p:nvSpPr>
          <p:cNvPr id="135" name="TextBox 134"/>
          <p:cNvSpPr txBox="1">
            <a:spLocks/>
          </p:cNvSpPr>
          <p:nvPr/>
        </p:nvSpPr>
        <p:spPr bwMode="gray">
          <a:xfrm>
            <a:off x="5217389" y="2051665"/>
            <a:ext cx="1606079" cy="464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vert="horz" wrap="square" lIns="45720" tIns="45720" rIns="45720" bIns="45720" rtlCol="0" anchor="ctr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100" dirty="0">
                <a:solidFill>
                  <a:srgbClr val="000000"/>
                </a:solidFill>
              </a:rPr>
              <a:t>Tier 4 Courses</a:t>
            </a:r>
            <a:r>
              <a:rPr lang="en-US" sz="1100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sz="1100" dirty="0" smtClean="0">
                <a:solidFill>
                  <a:srgbClr val="000000"/>
                </a:solidFill>
              </a:rPr>
              <a:t>High </a:t>
            </a:r>
            <a:r>
              <a:rPr lang="en-US" sz="1100" dirty="0">
                <a:solidFill>
                  <a:srgbClr val="000000"/>
                </a:solidFill>
              </a:rPr>
              <a:t>School Diploma</a:t>
            </a:r>
            <a:endParaRPr lang="en-US" sz="1100" dirty="0"/>
          </a:p>
        </p:txBody>
      </p:sp>
      <p:sp>
        <p:nvSpPr>
          <p:cNvPr id="130" name="TextBox 129"/>
          <p:cNvSpPr txBox="1">
            <a:spLocks/>
          </p:cNvSpPr>
          <p:nvPr/>
        </p:nvSpPr>
        <p:spPr bwMode="gray">
          <a:xfrm>
            <a:off x="5006454" y="4106643"/>
            <a:ext cx="3166561" cy="41418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 vert="horz" wrap="square" lIns="45720" tIns="45720" rIns="45720" bIns="45720" rtlCol="0" anchor="ctr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100" b="1" dirty="0" smtClean="0">
                <a:solidFill>
                  <a:schemeClr val="tx2"/>
                </a:solidFill>
              </a:rPr>
              <a:t>Apprenticeship Program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39910" y="4985583"/>
            <a:ext cx="8233905" cy="1438855"/>
            <a:chOff x="104674" y="4445228"/>
            <a:chExt cx="8321660" cy="1438855"/>
          </a:xfrm>
        </p:grpSpPr>
        <p:sp>
          <p:nvSpPr>
            <p:cNvPr id="42" name="TextBox 41"/>
            <p:cNvSpPr txBox="1"/>
            <p:nvPr/>
          </p:nvSpPr>
          <p:spPr bwMode="gray">
            <a:xfrm>
              <a:off x="104674" y="4445228"/>
              <a:ext cx="8321660" cy="1438855"/>
            </a:xfrm>
            <a:prstGeom prst="rect">
              <a:avLst/>
            </a:prstGeom>
            <a:solidFill>
              <a:schemeClr val="accent6"/>
            </a:solidFill>
            <a:ln w="19050">
              <a:noFill/>
            </a:ln>
            <a:effectLst/>
          </p:spPr>
          <p:txBody>
            <a:bodyPr vert="horz" wrap="square" lIns="45720" tIns="45720" rIns="45720" bIns="45720" rtlCol="0" anchor="ctr" anchorCtr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7" lvl="1" indent="0">
                <a:spcBef>
                  <a:spcPct val="10000"/>
                </a:spcBef>
                <a:buClr>
                  <a:schemeClr val="bg1"/>
                </a:buClr>
                <a:buNone/>
              </a:pPr>
              <a:r>
                <a:rPr lang="en-US" sz="1400" b="1" dirty="0" smtClean="0">
                  <a:solidFill>
                    <a:schemeClr val="bg1"/>
                  </a:solidFill>
                </a:rPr>
                <a:t>BASIC aspires for students to complete apprenticeship with the option to:</a:t>
              </a:r>
            </a:p>
            <a:p>
              <a:pPr marL="171450" indent="-171450">
                <a:spcBef>
                  <a:spcPct val="5000"/>
                </a:spcBef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bg1"/>
                  </a:solidFill>
                </a:rPr>
                <a:t>Earn industry certifications and college credit</a:t>
              </a:r>
            </a:p>
            <a:p>
              <a:pPr marL="171450" indent="-171450">
                <a:spcBef>
                  <a:spcPct val="5000"/>
                </a:spcBef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bg1"/>
                  </a:solidFill>
                </a:rPr>
                <a:t>Pursue an associate’s degree</a:t>
              </a:r>
            </a:p>
            <a:p>
              <a:pPr marL="171450" indent="-171450">
                <a:spcBef>
                  <a:spcPct val="5000"/>
                </a:spcBef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bg1"/>
                  </a:solidFill>
                </a:rPr>
                <a:t>Gain preferential transfer admissions into competitive 4-year programs</a:t>
              </a:r>
            </a:p>
            <a:p>
              <a:pPr marL="171450" indent="-171450">
                <a:spcBef>
                  <a:spcPct val="5000"/>
                </a:spcBef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bg1"/>
                  </a:solidFill>
                </a:rPr>
                <a:t>Secure industry certifications where applicable</a:t>
              </a:r>
            </a:p>
            <a:p>
              <a:pPr marL="171450" indent="-171450">
                <a:spcBef>
                  <a:spcPct val="5000"/>
                </a:spcBef>
                <a:buClr>
                  <a:schemeClr val="bg1"/>
                </a:buClr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bg1"/>
                  </a:solidFill>
                </a:rPr>
                <a:t>Directly enter a sustainable high skill career</a:t>
              </a:r>
            </a:p>
          </p:txBody>
        </p:sp>
        <p:sp>
          <p:nvSpPr>
            <p:cNvPr id="40" name="TextBox 39"/>
            <p:cNvSpPr txBox="1">
              <a:spLocks/>
            </p:cNvSpPr>
            <p:nvPr/>
          </p:nvSpPr>
          <p:spPr bwMode="gray">
            <a:xfrm>
              <a:off x="114776" y="4476965"/>
              <a:ext cx="8189140" cy="1369629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txBody>
            <a:bodyPr vert="horz" wrap="square" lIns="45720" tIns="45720" rIns="45720" bIns="45720" rtlCol="0" anchor="ctr" anchorCtr="0"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endParaRPr lang="en-US" sz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6451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1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Chevron 62"/>
          <p:cNvSpPr/>
          <p:nvPr/>
        </p:nvSpPr>
        <p:spPr>
          <a:xfrm>
            <a:off x="1" y="-1"/>
            <a:ext cx="2839353" cy="6721475"/>
          </a:xfrm>
          <a:custGeom>
            <a:avLst/>
            <a:gdLst/>
            <a:ahLst/>
            <a:cxnLst/>
            <a:rect l="l" t="t" r="r" b="b"/>
            <a:pathLst>
              <a:path w="2839353" h="6721475">
                <a:moveTo>
                  <a:pt x="0" y="0"/>
                </a:moveTo>
                <a:lnTo>
                  <a:pt x="874620" y="0"/>
                </a:lnTo>
                <a:lnTo>
                  <a:pt x="2839353" y="3360738"/>
                </a:lnTo>
                <a:lnTo>
                  <a:pt x="874620" y="6721475"/>
                </a:lnTo>
                <a:lnTo>
                  <a:pt x="0" y="6721475"/>
                </a:lnTo>
                <a:lnTo>
                  <a:pt x="0" y="4856803"/>
                </a:lnTo>
                <a:lnTo>
                  <a:pt x="874620" y="3360738"/>
                </a:lnTo>
                <a:lnTo>
                  <a:pt x="0" y="1864673"/>
                </a:lnTo>
                <a:close/>
              </a:path>
            </a:pathLst>
          </a:custGeom>
          <a:solidFill>
            <a:schemeClr val="bg2">
              <a:lumMod val="95000"/>
              <a:alpha val="7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4487727" y="-1"/>
            <a:ext cx="3929466" cy="6721475"/>
          </a:xfrm>
          <a:prstGeom prst="chevron">
            <a:avLst/>
          </a:prstGeom>
          <a:solidFill>
            <a:schemeClr val="bg2">
              <a:lumMod val="95000"/>
              <a:alpha val="7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2" name="Chevron 31"/>
          <p:cNvSpPr/>
          <p:nvPr/>
        </p:nvSpPr>
        <p:spPr>
          <a:xfrm>
            <a:off x="1698807" y="6874"/>
            <a:ext cx="3929466" cy="6721475"/>
          </a:xfrm>
          <a:prstGeom prst="chevron">
            <a:avLst/>
          </a:prstGeom>
          <a:solidFill>
            <a:schemeClr val="bg2">
              <a:lumMod val="95000"/>
              <a:alpha val="7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230189"/>
            <a:ext cx="8618537" cy="7386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BASIC gives Colorado businesses the tools they need to develop a highly skilled workforce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1209049"/>
            <a:ext cx="8961437" cy="4120176"/>
            <a:chOff x="0" y="1257869"/>
            <a:chExt cx="8961437" cy="4120176"/>
          </a:xfrm>
        </p:grpSpPr>
        <p:sp>
          <p:nvSpPr>
            <p:cNvPr id="34" name="Rectangle 286"/>
            <p:cNvSpPr txBox="1">
              <a:spLocks noChangeArrowheads="1"/>
            </p:cNvSpPr>
            <p:nvPr/>
          </p:nvSpPr>
          <p:spPr bwMode="gray">
            <a:xfrm>
              <a:off x="0" y="1375838"/>
              <a:ext cx="4490046" cy="41732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endParaRPr lang="en-US" sz="1800" dirty="0">
                <a:solidFill>
                  <a:schemeClr val="bg1"/>
                </a:solidFill>
                <a:latin typeface="Franklin Gothic Medium" pitchFamily="34" charset="0"/>
              </a:endParaRPr>
            </a:p>
          </p:txBody>
        </p:sp>
        <p:sp>
          <p:nvSpPr>
            <p:cNvPr id="35" name="Rectangle 286"/>
            <p:cNvSpPr txBox="1">
              <a:spLocks noChangeArrowheads="1"/>
            </p:cNvSpPr>
            <p:nvPr/>
          </p:nvSpPr>
          <p:spPr bwMode="gray">
            <a:xfrm>
              <a:off x="4428134" y="1375838"/>
              <a:ext cx="4533303" cy="41732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none" lIns="18288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746125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endParaRPr lang="en-US" sz="1800" dirty="0">
                <a:solidFill>
                  <a:schemeClr val="bg1"/>
                </a:solidFill>
                <a:latin typeface="Franklin Gothic Medium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4097339" y="1257869"/>
              <a:ext cx="653266" cy="653266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225244" y="1363344"/>
              <a:ext cx="397456" cy="442316"/>
              <a:chOff x="-909887" y="1584960"/>
              <a:chExt cx="445067" cy="495300"/>
            </a:xfrm>
          </p:grpSpPr>
          <p:sp>
            <p:nvSpPr>
              <p:cNvPr id="39" name="Chevron 38"/>
              <p:cNvSpPr/>
              <p:nvPr/>
            </p:nvSpPr>
            <p:spPr>
              <a:xfrm>
                <a:off x="-754380" y="1584960"/>
                <a:ext cx="289560" cy="495300"/>
              </a:xfrm>
              <a:prstGeom prst="chevron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Chevron 39"/>
              <p:cNvSpPr/>
              <p:nvPr/>
            </p:nvSpPr>
            <p:spPr>
              <a:xfrm>
                <a:off x="-909887" y="1638300"/>
                <a:ext cx="227194" cy="388620"/>
              </a:xfrm>
              <a:prstGeom prst="chevron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TextBox 24"/>
            <p:cNvSpPr txBox="1">
              <a:spLocks/>
            </p:cNvSpPr>
            <p:nvPr/>
          </p:nvSpPr>
          <p:spPr>
            <a:xfrm>
              <a:off x="4896270" y="1936283"/>
              <a:ext cx="3650830" cy="33978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7" lvl="1" indent="0">
                <a:spcBef>
                  <a:spcPct val="70000"/>
                </a:spcBef>
                <a:buNone/>
              </a:pPr>
              <a:r>
                <a:rPr lang="en-US" dirty="0" smtClean="0"/>
                <a:t>Reduces </a:t>
              </a:r>
              <a:r>
                <a:rPr lang="en-US" dirty="0"/>
                <a:t>all-in employee hiring and training </a:t>
              </a:r>
              <a:r>
                <a:rPr lang="en-US" dirty="0" smtClean="0"/>
                <a:t>cost by 20%+</a:t>
              </a:r>
              <a:r>
                <a:rPr lang="en-US" baseline="30000" dirty="0" smtClean="0"/>
                <a:t>1</a:t>
              </a:r>
            </a:p>
            <a:p>
              <a:pPr marL="1587" lvl="1" indent="0">
                <a:spcBef>
                  <a:spcPct val="70000"/>
                </a:spcBef>
                <a:buNone/>
              </a:pPr>
              <a:r>
                <a:rPr lang="en-US" dirty="0" smtClean="0"/>
                <a:t>Remains ROI neutral for participating businesses due to student productivity</a:t>
              </a:r>
              <a:r>
                <a:rPr lang="en-US" baseline="30000" dirty="0"/>
                <a:t> </a:t>
              </a:r>
              <a:r>
                <a:rPr lang="en-US" baseline="30000" dirty="0" smtClean="0"/>
                <a:t>2</a:t>
              </a:r>
              <a:endParaRPr lang="en-US" dirty="0" smtClean="0"/>
            </a:p>
            <a:p>
              <a:pPr marL="1587" lvl="1" indent="0">
                <a:spcBef>
                  <a:spcPct val="70000"/>
                </a:spcBef>
                <a:buNone/>
              </a:pPr>
              <a:r>
                <a:rPr lang="en-US" dirty="0" smtClean="0"/>
                <a:t>Delivers </a:t>
              </a:r>
              <a:r>
                <a:rPr lang="en-US" dirty="0"/>
                <a:t>23X lifetime </a:t>
              </a:r>
              <a:r>
                <a:rPr lang="en-US" dirty="0" smtClean="0"/>
                <a:t>return</a:t>
              </a:r>
              <a:r>
                <a:rPr lang="en-US" baseline="30000" dirty="0"/>
                <a:t>3</a:t>
              </a:r>
              <a:r>
                <a:rPr lang="en-US" dirty="0" smtClean="0"/>
                <a:t> </a:t>
              </a:r>
              <a:r>
                <a:rPr lang="en-US" dirty="0"/>
                <a:t>on taxpayer dollars invested </a:t>
              </a:r>
              <a:r>
                <a:rPr lang="en-US" dirty="0" smtClean="0"/>
                <a:t>in education and workforce training</a:t>
              </a:r>
            </a:p>
            <a:p>
              <a:pPr marL="1587" lvl="1" indent="0">
                <a:spcBef>
                  <a:spcPct val="70000"/>
                </a:spcBef>
                <a:buNone/>
              </a:pPr>
              <a:r>
                <a:rPr lang="en-US" dirty="0" smtClean="0"/>
                <a:t>Provides program graduates with a </a:t>
              </a:r>
              <a:r>
                <a:rPr lang="en-US" dirty="0"/>
                <a:t>median annual wage of ~$</a:t>
              </a:r>
              <a:r>
                <a:rPr lang="en-US" dirty="0" smtClean="0"/>
                <a:t>50,000</a:t>
              </a:r>
              <a:r>
                <a:rPr lang="en-US" baseline="30000" dirty="0" smtClean="0"/>
                <a:t>4,5</a:t>
              </a:r>
              <a:endParaRPr lang="en-US" baseline="30000" dirty="0"/>
            </a:p>
            <a:p>
              <a:pPr marL="1587" lvl="1" indent="0">
                <a:spcBef>
                  <a:spcPct val="70000"/>
                </a:spcBef>
                <a:buNone/>
              </a:pPr>
              <a:r>
                <a:rPr lang="en-US" dirty="0" smtClean="0"/>
                <a:t>Increases participants’ high school graduation </a:t>
              </a:r>
              <a:r>
                <a:rPr lang="en-US" dirty="0"/>
                <a:t>rate from 77% to </a:t>
              </a:r>
              <a:r>
                <a:rPr lang="en-US" dirty="0" smtClean="0"/>
                <a:t>93%</a:t>
              </a:r>
              <a:r>
                <a:rPr lang="en-US" baseline="30000" dirty="0" smtClean="0"/>
                <a:t>6,7,8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96270" y="1461392"/>
              <a:ext cx="1675139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vert="horz" wrap="none" lIns="0" tIns="0" rIns="0" bIns="0" rtlCol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dirty="0" smtClean="0">
                  <a:solidFill>
                    <a:schemeClr val="bg1"/>
                  </a:solidFill>
                </a:rPr>
                <a:t>Why BASIC works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>
              <a:spLocks/>
            </p:cNvSpPr>
            <p:nvPr/>
          </p:nvSpPr>
          <p:spPr>
            <a:xfrm>
              <a:off x="487785" y="1936283"/>
              <a:ext cx="3439247" cy="123110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dirty="0" smtClean="0">
                  <a:solidFill>
                    <a:schemeClr val="accent1">
                      <a:lumMod val="10000"/>
                    </a:schemeClr>
                  </a:solidFill>
                </a:rPr>
                <a:t>Turns Colorado’s companies into Centers of Learning, </a:t>
              </a:r>
              <a:r>
                <a:rPr lang="en-US" dirty="0" smtClean="0"/>
                <a:t>allowing students to convert theory into practice through career exploration and apprenticeships</a:t>
              </a:r>
              <a:endParaRPr lang="en-US" dirty="0"/>
            </a:p>
          </p:txBody>
        </p:sp>
        <p:sp>
          <p:nvSpPr>
            <p:cNvPr id="14" name="Marvin tracker circle"/>
            <p:cNvSpPr/>
            <p:nvPr/>
          </p:nvSpPr>
          <p:spPr>
            <a:xfrm>
              <a:off x="309563" y="1917233"/>
              <a:ext cx="284480" cy="2844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7" name="TextBox 16"/>
            <p:cNvSpPr txBox="1">
              <a:spLocks/>
            </p:cNvSpPr>
            <p:nvPr/>
          </p:nvSpPr>
          <p:spPr>
            <a:xfrm>
              <a:off x="487785" y="3287832"/>
              <a:ext cx="3439247" cy="123110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dirty="0" smtClean="0">
                  <a:solidFill>
                    <a:schemeClr val="accent1">
                      <a:lumMod val="10000"/>
                    </a:schemeClr>
                  </a:solidFill>
                </a:rPr>
                <a:t>Creates</a:t>
              </a:r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dirty="0"/>
                <a:t>industry-specific talent </a:t>
              </a:r>
              <a:r>
                <a:rPr lang="en-US" dirty="0" smtClean="0"/>
                <a:t>pipelines by defining the competency standards and curriculum</a:t>
              </a:r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dirty="0" smtClean="0"/>
                <a:t>needed to prepare for high-demand jobs</a:t>
              </a:r>
              <a:endParaRPr lang="en-US" dirty="0"/>
            </a:p>
          </p:txBody>
        </p:sp>
        <p:sp>
          <p:nvSpPr>
            <p:cNvPr id="18" name="Marvin tracker circle"/>
            <p:cNvSpPr/>
            <p:nvPr/>
          </p:nvSpPr>
          <p:spPr>
            <a:xfrm>
              <a:off x="309563" y="3287832"/>
              <a:ext cx="284480" cy="2844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7839" y="1461392"/>
              <a:ext cx="1675139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vert="horz" wrap="none" lIns="0" tIns="0" rIns="0" bIns="0" rtlCol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dirty="0" smtClean="0">
                  <a:solidFill>
                    <a:schemeClr val="bg1"/>
                  </a:solidFill>
                </a:rPr>
                <a:t>What </a:t>
              </a:r>
              <a:r>
                <a:rPr lang="en-US" b="1" dirty="0" smtClean="0">
                  <a:solidFill>
                    <a:schemeClr val="bg1"/>
                  </a:solidFill>
                </a:rPr>
                <a:t>BASIC</a:t>
              </a:r>
              <a:r>
                <a:rPr lang="en-US" dirty="0" smtClean="0">
                  <a:solidFill>
                    <a:schemeClr val="bg1"/>
                  </a:solidFill>
                </a:rPr>
                <a:t> does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>
              <a:spLocks/>
            </p:cNvSpPr>
            <p:nvPr/>
          </p:nvSpPr>
          <p:spPr>
            <a:xfrm>
              <a:off x="487785" y="4639381"/>
              <a:ext cx="3439247" cy="7386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lvl="1"/>
              <a:r>
                <a:rPr lang="en-US" dirty="0" smtClean="0"/>
                <a:t>Connects businesses and schools, linking talent development with an ever-changing labor market</a:t>
              </a:r>
              <a:endParaRPr lang="en-US" dirty="0"/>
            </a:p>
          </p:txBody>
        </p:sp>
        <p:sp>
          <p:nvSpPr>
            <p:cNvPr id="21" name="Marvin tracker circle"/>
            <p:cNvSpPr/>
            <p:nvPr/>
          </p:nvSpPr>
          <p:spPr>
            <a:xfrm>
              <a:off x="309563" y="4639381"/>
              <a:ext cx="284480" cy="2844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33" name="5. Source"/>
          <p:cNvSpPr>
            <a:spLocks noChangeArrowheads="1"/>
          </p:cNvSpPr>
          <p:nvPr/>
        </p:nvSpPr>
        <p:spPr bwMode="auto">
          <a:xfrm>
            <a:off x="119062" y="5934709"/>
            <a:ext cx="868680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895350">
              <a:tabLst>
                <a:tab pos="612775" algn="l"/>
              </a:tabLst>
            </a:pPr>
            <a:r>
              <a:rPr lang="en-US" sz="800" baseline="0" noProof="0" dirty="0" smtClean="0">
                <a:solidFill>
                  <a:schemeClr val="tx1"/>
                </a:solidFill>
                <a:latin typeface="+mn-lt"/>
              </a:rPr>
              <a:t>1 </a:t>
            </a:r>
            <a:r>
              <a:rPr lang="en-US" sz="800" dirty="0" err="1" smtClean="0"/>
              <a:t>Boushey</a:t>
            </a:r>
            <a:r>
              <a:rPr lang="en-US" sz="800" dirty="0" smtClean="0"/>
              <a:t> </a:t>
            </a:r>
            <a:r>
              <a:rPr lang="en-US" sz="800" dirty="0"/>
              <a:t>and Glynn “There are Significant Business Costs to Replacing </a:t>
            </a:r>
            <a:r>
              <a:rPr lang="en-US" sz="800" dirty="0" smtClean="0"/>
              <a:t>Employees</a:t>
            </a:r>
            <a:r>
              <a:rPr lang="en-US" sz="800" dirty="0"/>
              <a:t>” </a:t>
            </a:r>
            <a:r>
              <a:rPr lang="en-US" sz="800" dirty="0" smtClean="0"/>
              <a:t>2012</a:t>
            </a:r>
            <a:r>
              <a:rPr lang="en-US" sz="800" dirty="0" smtClean="0">
                <a:latin typeface="+mn-lt"/>
              </a:rPr>
              <a:t>. 2 </a:t>
            </a:r>
            <a:r>
              <a:rPr lang="en-US" sz="800" dirty="0"/>
              <a:t>Canadian Apprenticeship Forum, “It Pays to Hire an Apprentice: Calculating the Return on </a:t>
            </a:r>
            <a:r>
              <a:rPr lang="en-US" sz="800" dirty="0" smtClean="0"/>
              <a:t>Training Investment </a:t>
            </a:r>
            <a:r>
              <a:rPr lang="en-US" sz="800" dirty="0"/>
              <a:t>for Skilled Trades Employers </a:t>
            </a:r>
            <a:r>
              <a:rPr lang="en-US" sz="800" dirty="0" smtClean="0"/>
              <a:t>in Canada</a:t>
            </a:r>
            <a:r>
              <a:rPr lang="en-US" sz="800" dirty="0"/>
              <a:t>” 2009. </a:t>
            </a:r>
            <a:r>
              <a:rPr lang="en-US" sz="800" baseline="0" noProof="0" dirty="0" smtClean="0">
                <a:solidFill>
                  <a:schemeClr val="tx1"/>
                </a:solidFill>
                <a:latin typeface="+mn-lt"/>
              </a:rPr>
              <a:t>3 Hollenbeck 2012</a:t>
            </a:r>
            <a:r>
              <a:rPr lang="en-US" sz="800" noProof="0" dirty="0" smtClean="0">
                <a:solidFill>
                  <a:schemeClr val="tx1"/>
                </a:solidFill>
                <a:latin typeface="+mn-lt"/>
              </a:rPr>
              <a:t> Washington workforce training results </a:t>
            </a:r>
            <a:r>
              <a:rPr lang="en-US" sz="800" dirty="0" smtClean="0">
                <a:latin typeface="+mn-lt"/>
              </a:rPr>
              <a:t>by program. </a:t>
            </a:r>
            <a:r>
              <a:rPr lang="en-US" sz="800" dirty="0" smtClean="0"/>
              <a:t>4 </a:t>
            </a:r>
            <a:r>
              <a:rPr lang="en-US" sz="800" dirty="0"/>
              <a:t>US Department of Labor Employment and Training </a:t>
            </a:r>
            <a:r>
              <a:rPr lang="en-US" sz="800" dirty="0" smtClean="0"/>
              <a:t>Administration. 5 </a:t>
            </a:r>
            <a:r>
              <a:rPr lang="en-US" sz="800" dirty="0"/>
              <a:t>Washington State Workforce Training and Education Coordinating Board: Significant variation in median wages for apprentices exists; apprenticeship participants’ median wage is $28.61 while the lowest quartile earns $17.85 and highest above $</a:t>
            </a:r>
            <a:r>
              <a:rPr lang="en-US" sz="800" dirty="0" smtClean="0"/>
              <a:t>38.40. 6 CO </a:t>
            </a:r>
            <a:r>
              <a:rPr lang="en-US" sz="800" dirty="0" err="1" smtClean="0"/>
              <a:t>Dept</a:t>
            </a:r>
            <a:r>
              <a:rPr lang="en-US" sz="800" dirty="0" smtClean="0"/>
              <a:t> of Education. 7 US </a:t>
            </a:r>
            <a:r>
              <a:rPr lang="en-US" sz="800" dirty="0" err="1"/>
              <a:t>Dept</a:t>
            </a:r>
            <a:r>
              <a:rPr lang="en-US" sz="800" dirty="0"/>
              <a:t> of </a:t>
            </a:r>
            <a:r>
              <a:rPr lang="en-US" sz="800" dirty="0" smtClean="0"/>
              <a:t>Education. 8 Civic </a:t>
            </a:r>
            <a:r>
              <a:rPr lang="en-US" sz="800" dirty="0"/>
              <a:t>Enterprises et al., </a:t>
            </a:r>
            <a:r>
              <a:rPr lang="en-US" sz="800" i="1" dirty="0"/>
              <a:t>Building a Grad Nation: Progress and Challenge in Ending the High School Dropout Epidemic: Annual Update</a:t>
            </a:r>
            <a:r>
              <a:rPr lang="en-US" sz="800" dirty="0"/>
              <a:t>, </a:t>
            </a:r>
            <a:r>
              <a:rPr lang="en-US" sz="800" dirty="0" smtClean="0"/>
              <a:t>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3146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9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/>
          </p:cNvSpPr>
          <p:nvPr/>
        </p:nvSpPr>
        <p:spPr>
          <a:xfrm>
            <a:off x="119063" y="5835835"/>
            <a:ext cx="8618537" cy="314702"/>
          </a:xfrm>
          <a:prstGeom prst="rect">
            <a:avLst/>
          </a:prstGeom>
          <a:solidFill>
            <a:schemeClr val="accent3">
              <a:lumMod val="75000"/>
              <a:alpha val="96000"/>
            </a:schemeClr>
          </a:solidFill>
          <a:ln>
            <a:noFill/>
          </a:ln>
          <a:effectLst/>
        </p:spPr>
        <p:txBody>
          <a:bodyPr vert="horz" wrap="square" lIns="72009" tIns="72009" rIns="72009" bIns="72009" rtlCol="0" anchor="ctr" anchorCtr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100" b="1" dirty="0" smtClean="0">
                <a:solidFill>
                  <a:schemeClr val="bg1"/>
                </a:solidFill>
              </a:rPr>
              <a:t>BASIC</a:t>
            </a:r>
            <a:r>
              <a:rPr lang="en-US" sz="1100" dirty="0" smtClean="0">
                <a:solidFill>
                  <a:schemeClr val="bg1"/>
                </a:solidFill>
              </a:rPr>
              <a:t> improves Colorado’s talent pipeline by building an aligned, compatible system of skills-based certifications, credentials </a:t>
            </a:r>
            <a:r>
              <a:rPr lang="en-US" sz="1100" dirty="0">
                <a:solidFill>
                  <a:schemeClr val="bg1"/>
                </a:solidFill>
              </a:rPr>
              <a:t>&amp;</a:t>
            </a:r>
            <a:r>
              <a:rPr lang="en-US" sz="1100" dirty="0" smtClean="0">
                <a:solidFill>
                  <a:schemeClr val="bg1"/>
                </a:solidFill>
              </a:rPr>
              <a:t> degrees</a:t>
            </a:r>
            <a:endParaRPr lang="en-US" sz="1100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>
          <a:xfrm>
            <a:off x="119063" y="1265812"/>
            <a:ext cx="8618537" cy="4416858"/>
            <a:chOff x="107027" y="1078435"/>
            <a:chExt cx="8535323" cy="4416858"/>
          </a:xfrm>
        </p:grpSpPr>
        <p:sp>
          <p:nvSpPr>
            <p:cNvPr id="53" name="Freeform 52"/>
            <p:cNvSpPr/>
            <p:nvPr/>
          </p:nvSpPr>
          <p:spPr>
            <a:xfrm rot="10800000" flipV="1">
              <a:off x="4091078" y="1086164"/>
              <a:ext cx="2707018" cy="4409129"/>
            </a:xfrm>
            <a:custGeom>
              <a:avLst/>
              <a:gdLst>
                <a:gd name="connsiteX0" fmla="*/ 2358231 w 2707018"/>
                <a:gd name="connsiteY0" fmla="*/ 0 h 4409129"/>
                <a:gd name="connsiteX1" fmla="*/ 302368 w 2707018"/>
                <a:gd name="connsiteY1" fmla="*/ 0 h 4409129"/>
                <a:gd name="connsiteX2" fmla="*/ 302368 w 2707018"/>
                <a:gd name="connsiteY2" fmla="*/ 971396 h 4409129"/>
                <a:gd name="connsiteX3" fmla="*/ 302660 w 2707018"/>
                <a:gd name="connsiteY3" fmla="*/ 971356 h 4409129"/>
                <a:gd name="connsiteX4" fmla="*/ 302660 w 2707018"/>
                <a:gd name="connsiteY4" fmla="*/ 1129500 h 4409129"/>
                <a:gd name="connsiteX5" fmla="*/ 366051 w 2707018"/>
                <a:gd name="connsiteY5" fmla="*/ 1121906 h 4409129"/>
                <a:gd name="connsiteX6" fmla="*/ 591808 w 2707018"/>
                <a:gd name="connsiteY6" fmla="*/ 1314728 h 4409129"/>
                <a:gd name="connsiteX7" fmla="*/ 317047 w 2707018"/>
                <a:gd name="connsiteY7" fmla="*/ 1430370 h 4409129"/>
                <a:gd name="connsiteX8" fmla="*/ 302368 w 2707018"/>
                <a:gd name="connsiteY8" fmla="*/ 1426611 h 4409129"/>
                <a:gd name="connsiteX9" fmla="*/ 302368 w 2707018"/>
                <a:gd name="connsiteY9" fmla="*/ 2864914 h 4409129"/>
                <a:gd name="connsiteX10" fmla="*/ 304303 w 2707018"/>
                <a:gd name="connsiteY10" fmla="*/ 2864914 h 4409129"/>
                <a:gd name="connsiteX11" fmla="*/ 304303 w 2707018"/>
                <a:gd name="connsiteY11" fmla="*/ 3454460 h 4409129"/>
                <a:gd name="connsiteX12" fmla="*/ 285494 w 2707018"/>
                <a:gd name="connsiteY12" fmla="*/ 3512182 h 4409129"/>
                <a:gd name="connsiteX13" fmla="*/ 261231 w 2707018"/>
                <a:gd name="connsiteY13" fmla="*/ 3560682 h 4409129"/>
                <a:gd name="connsiteX14" fmla="*/ 2208 w 2707018"/>
                <a:gd name="connsiteY14" fmla="*/ 3657617 h 4409129"/>
                <a:gd name="connsiteX15" fmla="*/ 288592 w 2707018"/>
                <a:gd name="connsiteY15" fmla="*/ 3821985 h 4409129"/>
                <a:gd name="connsiteX16" fmla="*/ 304303 w 2707018"/>
                <a:gd name="connsiteY16" fmla="*/ 3865388 h 4409129"/>
                <a:gd name="connsiteX17" fmla="*/ 304303 w 2707018"/>
                <a:gd name="connsiteY17" fmla="*/ 3927797 h 4409129"/>
                <a:gd name="connsiteX18" fmla="*/ 302368 w 2707018"/>
                <a:gd name="connsiteY18" fmla="*/ 3927797 h 4409129"/>
                <a:gd name="connsiteX19" fmla="*/ 302368 w 2707018"/>
                <a:gd name="connsiteY19" fmla="*/ 4409129 h 4409129"/>
                <a:gd name="connsiteX20" fmla="*/ 2358231 w 2707018"/>
                <a:gd name="connsiteY20" fmla="*/ 4409129 h 4409129"/>
                <a:gd name="connsiteX21" fmla="*/ 2358231 w 2707018"/>
                <a:gd name="connsiteY21" fmla="*/ 3438250 h 4409129"/>
                <a:gd name="connsiteX22" fmla="*/ 2083901 w 2707018"/>
                <a:gd name="connsiteY22" fmla="*/ 3257848 h 4409129"/>
                <a:gd name="connsiteX23" fmla="*/ 2358231 w 2707018"/>
                <a:gd name="connsiteY23" fmla="*/ 3146405 h 4409129"/>
                <a:gd name="connsiteX24" fmla="*/ 2358231 w 2707018"/>
                <a:gd name="connsiteY24" fmla="*/ 1602772 h 4409129"/>
                <a:gd name="connsiteX25" fmla="*/ 2418427 w 2707018"/>
                <a:gd name="connsiteY25" fmla="*/ 1141968 h 4409129"/>
                <a:gd name="connsiteX26" fmla="*/ 2704810 w 2707018"/>
                <a:gd name="connsiteY26" fmla="*/ 981509 h 4409129"/>
                <a:gd name="connsiteX27" fmla="*/ 2445788 w 2707018"/>
                <a:gd name="connsiteY27" fmla="*/ 886879 h 4409129"/>
                <a:gd name="connsiteX28" fmla="*/ 2358231 w 2707018"/>
                <a:gd name="connsiteY28" fmla="*/ 461047 h 440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07018" h="4409129">
                  <a:moveTo>
                    <a:pt x="2358231" y="0"/>
                  </a:moveTo>
                  <a:lnTo>
                    <a:pt x="302368" y="0"/>
                  </a:lnTo>
                  <a:lnTo>
                    <a:pt x="302368" y="971396"/>
                  </a:lnTo>
                  <a:lnTo>
                    <a:pt x="302660" y="971356"/>
                  </a:lnTo>
                  <a:lnTo>
                    <a:pt x="302660" y="1129500"/>
                  </a:lnTo>
                  <a:lnTo>
                    <a:pt x="366051" y="1121906"/>
                  </a:lnTo>
                  <a:cubicBezTo>
                    <a:pt x="486576" y="1102402"/>
                    <a:pt x="616569" y="1073721"/>
                    <a:pt x="591808" y="1314728"/>
                  </a:cubicBezTo>
                  <a:cubicBezTo>
                    <a:pt x="562096" y="1603937"/>
                    <a:pt x="420013" y="1465631"/>
                    <a:pt x="317047" y="1430370"/>
                  </a:cubicBezTo>
                  <a:lnTo>
                    <a:pt x="302368" y="1426611"/>
                  </a:lnTo>
                  <a:lnTo>
                    <a:pt x="302368" y="2864914"/>
                  </a:lnTo>
                  <a:lnTo>
                    <a:pt x="304303" y="2864914"/>
                  </a:lnTo>
                  <a:lnTo>
                    <a:pt x="304303" y="3454460"/>
                  </a:lnTo>
                  <a:lnTo>
                    <a:pt x="285494" y="3512182"/>
                  </a:lnTo>
                  <a:cubicBezTo>
                    <a:pt x="278110" y="3530752"/>
                    <a:pt x="270023" y="3547157"/>
                    <a:pt x="261231" y="3560682"/>
                  </a:cubicBezTo>
                  <a:cubicBezTo>
                    <a:pt x="203468" y="3649540"/>
                    <a:pt x="30786" y="3379455"/>
                    <a:pt x="2208" y="3657617"/>
                  </a:cubicBezTo>
                  <a:cubicBezTo>
                    <a:pt x="-26370" y="3935779"/>
                    <a:pt x="230830" y="3715919"/>
                    <a:pt x="288592" y="3821985"/>
                  </a:cubicBezTo>
                  <a:lnTo>
                    <a:pt x="304303" y="3865388"/>
                  </a:lnTo>
                  <a:lnTo>
                    <a:pt x="304303" y="3927797"/>
                  </a:lnTo>
                  <a:lnTo>
                    <a:pt x="302368" y="3927797"/>
                  </a:lnTo>
                  <a:lnTo>
                    <a:pt x="302368" y="4409129"/>
                  </a:lnTo>
                  <a:lnTo>
                    <a:pt x="2358231" y="4409129"/>
                  </a:lnTo>
                  <a:lnTo>
                    <a:pt x="2358231" y="3438250"/>
                  </a:lnTo>
                  <a:cubicBezTo>
                    <a:pt x="2228571" y="3449546"/>
                    <a:pt x="2055839" y="3524497"/>
                    <a:pt x="2083901" y="3257848"/>
                  </a:cubicBezTo>
                  <a:cubicBezTo>
                    <a:pt x="2113528" y="2976332"/>
                    <a:pt x="2256012" y="3113968"/>
                    <a:pt x="2358231" y="3146405"/>
                  </a:cubicBezTo>
                  <a:lnTo>
                    <a:pt x="2358231" y="1602772"/>
                  </a:lnTo>
                  <a:cubicBezTo>
                    <a:pt x="2359447" y="1475228"/>
                    <a:pt x="2360663" y="1245511"/>
                    <a:pt x="2418427" y="1141968"/>
                  </a:cubicBezTo>
                  <a:cubicBezTo>
                    <a:pt x="2476190" y="1038424"/>
                    <a:pt x="2733388" y="1253054"/>
                    <a:pt x="2704810" y="981509"/>
                  </a:cubicBezTo>
                  <a:cubicBezTo>
                    <a:pt x="2676232" y="709964"/>
                    <a:pt x="2503551" y="973624"/>
                    <a:pt x="2445788" y="886879"/>
                  </a:cubicBezTo>
                  <a:cubicBezTo>
                    <a:pt x="2388024" y="800136"/>
                    <a:pt x="2360663" y="592020"/>
                    <a:pt x="2358231" y="461047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>
            <a:xfrm>
              <a:off x="6572892" y="4038600"/>
              <a:ext cx="2064266" cy="1456692"/>
            </a:xfrm>
            <a:custGeom>
              <a:avLst/>
              <a:gdLst>
                <a:gd name="connsiteX0" fmla="*/ 0 w 2064266"/>
                <a:gd name="connsiteY0" fmla="*/ 0 h 1456692"/>
                <a:gd name="connsiteX1" fmla="*/ 851889 w 2064266"/>
                <a:gd name="connsiteY1" fmla="*/ 0 h 1456692"/>
                <a:gd name="connsiteX2" fmla="*/ 844212 w 2064266"/>
                <a:gd name="connsiteY2" fmla="*/ 29947 h 1456692"/>
                <a:gd name="connsiteX3" fmla="*/ 972865 w 2064266"/>
                <a:gd name="connsiteY3" fmla="*/ 285594 h 1456692"/>
                <a:gd name="connsiteX4" fmla="*/ 1144565 w 2064266"/>
                <a:gd name="connsiteY4" fmla="*/ 57745 h 1456692"/>
                <a:gd name="connsiteX5" fmla="*/ 1138461 w 2064266"/>
                <a:gd name="connsiteY5" fmla="*/ 0 h 1456692"/>
                <a:gd name="connsiteX6" fmla="*/ 2064266 w 2064266"/>
                <a:gd name="connsiteY6" fmla="*/ 0 h 1456692"/>
                <a:gd name="connsiteX7" fmla="*/ 2064266 w 2064266"/>
                <a:gd name="connsiteY7" fmla="*/ 1456692 h 1456692"/>
                <a:gd name="connsiteX8" fmla="*/ 0 w 2064266"/>
                <a:gd name="connsiteY8" fmla="*/ 1456692 h 1456692"/>
                <a:gd name="connsiteX9" fmla="*/ 0 w 2064266"/>
                <a:gd name="connsiteY9" fmla="*/ 892382 h 1456692"/>
                <a:gd name="connsiteX10" fmla="*/ 59285 w 2064266"/>
                <a:gd name="connsiteY10" fmla="*/ 899485 h 1456692"/>
                <a:gd name="connsiteX11" fmla="*/ 292624 w 2064266"/>
                <a:gd name="connsiteY11" fmla="*/ 700188 h 1456692"/>
                <a:gd name="connsiteX12" fmla="*/ 8636 w 2064266"/>
                <a:gd name="connsiteY12" fmla="*/ 580663 h 1456692"/>
                <a:gd name="connsiteX13" fmla="*/ 0 w 2064266"/>
                <a:gd name="connsiteY13" fmla="*/ 581860 h 145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64266" h="1456692">
                  <a:moveTo>
                    <a:pt x="0" y="0"/>
                  </a:moveTo>
                  <a:lnTo>
                    <a:pt x="851889" y="0"/>
                  </a:lnTo>
                  <a:lnTo>
                    <a:pt x="844212" y="29947"/>
                  </a:lnTo>
                  <a:cubicBezTo>
                    <a:pt x="804255" y="141088"/>
                    <a:pt x="715340" y="255606"/>
                    <a:pt x="972865" y="285594"/>
                  </a:cubicBezTo>
                  <a:cubicBezTo>
                    <a:pt x="1187470" y="310583"/>
                    <a:pt x="1161932" y="179387"/>
                    <a:pt x="1144565" y="57745"/>
                  </a:cubicBezTo>
                  <a:lnTo>
                    <a:pt x="1138461" y="0"/>
                  </a:lnTo>
                  <a:lnTo>
                    <a:pt x="2064266" y="0"/>
                  </a:lnTo>
                  <a:lnTo>
                    <a:pt x="2064266" y="1456692"/>
                  </a:lnTo>
                  <a:lnTo>
                    <a:pt x="0" y="1456692"/>
                  </a:lnTo>
                  <a:lnTo>
                    <a:pt x="0" y="892382"/>
                  </a:lnTo>
                  <a:lnTo>
                    <a:pt x="59285" y="899485"/>
                  </a:lnTo>
                  <a:cubicBezTo>
                    <a:pt x="183858" y="919644"/>
                    <a:pt x="318216" y="949287"/>
                    <a:pt x="292624" y="700188"/>
                  </a:cubicBezTo>
                  <a:cubicBezTo>
                    <a:pt x="261913" y="401269"/>
                    <a:pt x="115059" y="544218"/>
                    <a:pt x="8636" y="580663"/>
                  </a:cubicBezTo>
                  <a:lnTo>
                    <a:pt x="0" y="58186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 rot="10800000" flipH="1">
              <a:off x="6248343" y="1086162"/>
              <a:ext cx="2388815" cy="3169872"/>
            </a:xfrm>
            <a:custGeom>
              <a:avLst/>
              <a:gdLst>
                <a:gd name="connsiteX0" fmla="*/ 324549 w 2388815"/>
                <a:gd name="connsiteY0" fmla="*/ 3169872 h 3169872"/>
                <a:gd name="connsiteX1" fmla="*/ 2388815 w 2388815"/>
                <a:gd name="connsiteY1" fmla="*/ 3169872 h 3169872"/>
                <a:gd name="connsiteX2" fmla="*/ 2388815 w 2388815"/>
                <a:gd name="connsiteY2" fmla="*/ 3026997 h 3169872"/>
                <a:gd name="connsiteX3" fmla="*/ 2388815 w 2388815"/>
                <a:gd name="connsiteY3" fmla="*/ 810031 h 3169872"/>
                <a:gd name="connsiteX4" fmla="*/ 2388815 w 2388815"/>
                <a:gd name="connsiteY4" fmla="*/ 312685 h 3169872"/>
                <a:gd name="connsiteX5" fmla="*/ 1474853 w 2388815"/>
                <a:gd name="connsiteY5" fmla="*/ 312685 h 3169872"/>
                <a:gd name="connsiteX6" fmla="*/ 1461589 w 2388815"/>
                <a:gd name="connsiteY6" fmla="*/ 307243 h 3169872"/>
                <a:gd name="connsiteX7" fmla="*/ 1307198 w 2388815"/>
                <a:gd name="connsiteY7" fmla="*/ 2350 h 3169872"/>
                <a:gd name="connsiteX8" fmla="*/ 1216147 w 2388815"/>
                <a:gd name="connsiteY8" fmla="*/ 278113 h 3169872"/>
                <a:gd name="connsiteX9" fmla="*/ 1201966 w 2388815"/>
                <a:gd name="connsiteY9" fmla="*/ 301877 h 3169872"/>
                <a:gd name="connsiteX10" fmla="*/ 1188532 w 2388815"/>
                <a:gd name="connsiteY10" fmla="*/ 312685 h 3169872"/>
                <a:gd name="connsiteX11" fmla="*/ 324549 w 2388815"/>
                <a:gd name="connsiteY11" fmla="*/ 312685 h 3169872"/>
                <a:gd name="connsiteX12" fmla="*/ 324549 w 2388815"/>
                <a:gd name="connsiteY12" fmla="*/ 1559495 h 3169872"/>
                <a:gd name="connsiteX13" fmla="*/ 305534 w 2388815"/>
                <a:gd name="connsiteY13" fmla="*/ 1659952 h 3169872"/>
                <a:gd name="connsiteX14" fmla="*/ 261231 w 2388815"/>
                <a:gd name="connsiteY14" fmla="*/ 1769950 h 3169872"/>
                <a:gd name="connsiteX15" fmla="*/ 2208 w 2388815"/>
                <a:gd name="connsiteY15" fmla="*/ 1866885 h 3169872"/>
                <a:gd name="connsiteX16" fmla="*/ 288592 w 2388815"/>
                <a:gd name="connsiteY16" fmla="*/ 2031254 h 3169872"/>
                <a:gd name="connsiteX17" fmla="*/ 316971 w 2388815"/>
                <a:gd name="connsiteY17" fmla="*/ 2109649 h 3169872"/>
                <a:gd name="connsiteX18" fmla="*/ 324549 w 2388815"/>
                <a:gd name="connsiteY18" fmla="*/ 2156461 h 316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88815" h="3169872">
                  <a:moveTo>
                    <a:pt x="324549" y="3169872"/>
                  </a:moveTo>
                  <a:lnTo>
                    <a:pt x="2388815" y="3169872"/>
                  </a:lnTo>
                  <a:lnTo>
                    <a:pt x="2388815" y="3026997"/>
                  </a:lnTo>
                  <a:lnTo>
                    <a:pt x="2388815" y="810031"/>
                  </a:lnTo>
                  <a:lnTo>
                    <a:pt x="2388815" y="312685"/>
                  </a:lnTo>
                  <a:lnTo>
                    <a:pt x="1474853" y="312685"/>
                  </a:lnTo>
                  <a:lnTo>
                    <a:pt x="1461589" y="307243"/>
                  </a:lnTo>
                  <a:cubicBezTo>
                    <a:pt x="1361961" y="245746"/>
                    <a:pt x="1568475" y="-28074"/>
                    <a:pt x="1307198" y="2350"/>
                  </a:cubicBezTo>
                  <a:cubicBezTo>
                    <a:pt x="1045922" y="32775"/>
                    <a:pt x="1253294" y="177548"/>
                    <a:pt x="1216147" y="278113"/>
                  </a:cubicBezTo>
                  <a:cubicBezTo>
                    <a:pt x="1212765" y="287271"/>
                    <a:pt x="1207963" y="295122"/>
                    <a:pt x="1201966" y="301877"/>
                  </a:cubicBezTo>
                  <a:lnTo>
                    <a:pt x="1188532" y="312685"/>
                  </a:lnTo>
                  <a:lnTo>
                    <a:pt x="324549" y="312685"/>
                  </a:lnTo>
                  <a:lnTo>
                    <a:pt x="324549" y="1559495"/>
                  </a:lnTo>
                  <a:lnTo>
                    <a:pt x="305534" y="1659952"/>
                  </a:lnTo>
                  <a:cubicBezTo>
                    <a:pt x="293581" y="1704331"/>
                    <a:pt x="278815" y="1742901"/>
                    <a:pt x="261231" y="1769950"/>
                  </a:cubicBezTo>
                  <a:cubicBezTo>
                    <a:pt x="203468" y="1858808"/>
                    <a:pt x="30786" y="1588723"/>
                    <a:pt x="2208" y="1866885"/>
                  </a:cubicBezTo>
                  <a:cubicBezTo>
                    <a:pt x="-26370" y="2145047"/>
                    <a:pt x="230830" y="1925187"/>
                    <a:pt x="288592" y="2031254"/>
                  </a:cubicBezTo>
                  <a:cubicBezTo>
                    <a:pt x="300285" y="2052725"/>
                    <a:pt x="309661" y="2079494"/>
                    <a:pt x="316971" y="2109649"/>
                  </a:cubicBezTo>
                  <a:lnTo>
                    <a:pt x="324549" y="215646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33933" y="1078435"/>
              <a:ext cx="2737717" cy="4409129"/>
            </a:xfrm>
            <a:custGeom>
              <a:avLst/>
              <a:gdLst/>
              <a:ahLst/>
              <a:cxnLst/>
              <a:rect l="l" t="t" r="r" b="b"/>
              <a:pathLst>
                <a:path w="2634860" h="4083001">
                  <a:moveTo>
                    <a:pt x="335683" y="0"/>
                  </a:moveTo>
                  <a:lnTo>
                    <a:pt x="2314307" y="0"/>
                  </a:lnTo>
                  <a:lnTo>
                    <a:pt x="2314307" y="800224"/>
                  </a:lnTo>
                  <a:cubicBezTo>
                    <a:pt x="2215166" y="778265"/>
                    <a:pt x="2069253" y="632183"/>
                    <a:pt x="2039736" y="902051"/>
                  </a:cubicBezTo>
                  <a:cubicBezTo>
                    <a:pt x="2011955" y="1156040"/>
                    <a:pt x="2188637" y="1075341"/>
                    <a:pt x="2314307" y="1067921"/>
                  </a:cubicBezTo>
                  <a:lnTo>
                    <a:pt x="2314307" y="2715468"/>
                  </a:lnTo>
                  <a:cubicBezTo>
                    <a:pt x="2326467" y="2806639"/>
                    <a:pt x="2349502" y="2897581"/>
                    <a:pt x="2383445" y="2946625"/>
                  </a:cubicBezTo>
                  <a:cubicBezTo>
                    <a:pt x="2439037" y="3026953"/>
                    <a:pt x="2605231" y="2782795"/>
                    <a:pt x="2632735" y="3034255"/>
                  </a:cubicBezTo>
                  <a:cubicBezTo>
                    <a:pt x="2660239" y="3285715"/>
                    <a:pt x="2412704" y="3086960"/>
                    <a:pt x="2357111" y="3182845"/>
                  </a:cubicBezTo>
                  <a:cubicBezTo>
                    <a:pt x="2334514" y="3221819"/>
                    <a:pt x="2320909" y="3280097"/>
                    <a:pt x="2314307" y="3343696"/>
                  </a:cubicBezTo>
                  <a:lnTo>
                    <a:pt x="2314307" y="4083001"/>
                  </a:lnTo>
                  <a:lnTo>
                    <a:pt x="335683" y="4083001"/>
                  </a:lnTo>
                  <a:lnTo>
                    <a:pt x="335683" y="3183934"/>
                  </a:lnTo>
                  <a:cubicBezTo>
                    <a:pt x="460472" y="3194395"/>
                    <a:pt x="626714" y="3263802"/>
                    <a:pt x="599706" y="3016876"/>
                  </a:cubicBezTo>
                  <a:cubicBezTo>
                    <a:pt x="571192" y="2756183"/>
                    <a:pt x="434062" y="2883638"/>
                    <a:pt x="335683" y="2913676"/>
                  </a:cubicBezTo>
                  <a:lnTo>
                    <a:pt x="335683" y="1484220"/>
                  </a:lnTo>
                  <a:cubicBezTo>
                    <a:pt x="334513" y="1366110"/>
                    <a:pt x="333342" y="1153385"/>
                    <a:pt x="277749" y="1057500"/>
                  </a:cubicBezTo>
                  <a:cubicBezTo>
                    <a:pt x="222156" y="961615"/>
                    <a:pt x="-25379" y="1160370"/>
                    <a:pt x="2125" y="908910"/>
                  </a:cubicBezTo>
                  <a:cubicBezTo>
                    <a:pt x="29629" y="657450"/>
                    <a:pt x="195823" y="901608"/>
                    <a:pt x="251416" y="821280"/>
                  </a:cubicBezTo>
                  <a:cubicBezTo>
                    <a:pt x="307009" y="740953"/>
                    <a:pt x="333342" y="548230"/>
                    <a:pt x="335683" y="426945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5" name="Rectangle 10"/>
            <p:cNvSpPr/>
            <p:nvPr/>
          </p:nvSpPr>
          <p:spPr>
            <a:xfrm flipH="1">
              <a:off x="107027" y="3332527"/>
              <a:ext cx="2385440" cy="2155036"/>
            </a:xfrm>
            <a:custGeom>
              <a:avLst/>
              <a:gdLst/>
              <a:ahLst/>
              <a:cxnLst/>
              <a:rect l="l" t="t" r="r" b="b"/>
              <a:pathLst>
                <a:path w="2295818" h="2004148">
                  <a:moveTo>
                    <a:pt x="2295818" y="0"/>
                  </a:moveTo>
                  <a:lnTo>
                    <a:pt x="317194" y="0"/>
                  </a:lnTo>
                  <a:lnTo>
                    <a:pt x="317194" y="660181"/>
                  </a:lnTo>
                  <a:cubicBezTo>
                    <a:pt x="304336" y="743174"/>
                    <a:pt x="282428" y="822962"/>
                    <a:pt x="251416" y="867772"/>
                  </a:cubicBezTo>
                  <a:cubicBezTo>
                    <a:pt x="195823" y="948100"/>
                    <a:pt x="29629" y="703942"/>
                    <a:pt x="2125" y="955402"/>
                  </a:cubicBezTo>
                  <a:cubicBezTo>
                    <a:pt x="-25379" y="1206862"/>
                    <a:pt x="222156" y="1008107"/>
                    <a:pt x="277749" y="1103992"/>
                  </a:cubicBezTo>
                  <a:cubicBezTo>
                    <a:pt x="297626" y="1138275"/>
                    <a:pt x="310546" y="1187493"/>
                    <a:pt x="317194" y="1242263"/>
                  </a:cubicBezTo>
                  <a:lnTo>
                    <a:pt x="317194" y="2004148"/>
                  </a:lnTo>
                  <a:lnTo>
                    <a:pt x="2295818" y="200414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>
              <a:spLocks/>
            </p:cNvSpPr>
            <p:nvPr/>
          </p:nvSpPr>
          <p:spPr>
            <a:xfrm>
              <a:off x="107027" y="1078435"/>
              <a:ext cx="2055864" cy="2173092"/>
            </a:xfrm>
            <a:custGeom>
              <a:avLst/>
              <a:gdLst/>
              <a:ahLst/>
              <a:cxnLst/>
              <a:rect l="l" t="t" r="r" b="b"/>
              <a:pathLst>
                <a:path w="1978624" h="2004148">
                  <a:moveTo>
                    <a:pt x="0" y="0"/>
                  </a:moveTo>
                  <a:lnTo>
                    <a:pt x="1978624" y="0"/>
                  </a:lnTo>
                  <a:lnTo>
                    <a:pt x="1978624" y="797982"/>
                  </a:lnTo>
                  <a:cubicBezTo>
                    <a:pt x="1884829" y="774470"/>
                    <a:pt x="1749426" y="642142"/>
                    <a:pt x="1721780" y="894894"/>
                  </a:cubicBezTo>
                  <a:cubicBezTo>
                    <a:pt x="1695703" y="1133312"/>
                    <a:pt x="1859774" y="1060475"/>
                    <a:pt x="1978624" y="1052427"/>
                  </a:cubicBezTo>
                  <a:lnTo>
                    <a:pt x="1978624" y="2004148"/>
                  </a:lnTo>
                  <a:lnTo>
                    <a:pt x="0" y="200414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6321" y="1111593"/>
              <a:ext cx="1803577" cy="232756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7" lvl="1" indent="0">
                <a:spcBef>
                  <a:spcPct val="15000"/>
                </a:spcBef>
                <a:buNone/>
              </a:pPr>
              <a:r>
                <a:rPr lang="en-US" sz="1100" b="1" dirty="0" smtClean="0">
                  <a:solidFill>
                    <a:schemeClr val="tx2"/>
                  </a:solidFill>
                </a:rPr>
                <a:t>Government:</a:t>
              </a:r>
            </a:p>
            <a:p>
              <a:pPr lvl="1">
                <a:spcBef>
                  <a:spcPct val="15000"/>
                </a:spcBef>
              </a:pPr>
              <a:r>
                <a:rPr lang="en-US" sz="1100" dirty="0" smtClean="0"/>
                <a:t>Provide legislative </a:t>
              </a:r>
              <a:r>
                <a:rPr lang="en-US" sz="1100" dirty="0"/>
                <a:t>support, incentives, and </a:t>
              </a:r>
              <a:r>
                <a:rPr lang="en-US" sz="1100" dirty="0" smtClean="0"/>
                <a:t>funding; support the standardization of </a:t>
              </a:r>
              <a:br>
                <a:rPr lang="en-US" sz="1100" dirty="0" smtClean="0"/>
              </a:br>
              <a:r>
                <a:rPr lang="en-US" sz="1100" dirty="0" smtClean="0"/>
                <a:t>BASIC across Colorado</a:t>
              </a:r>
            </a:p>
            <a:p>
              <a:pPr lvl="1">
                <a:spcBef>
                  <a:spcPct val="15000"/>
                </a:spcBef>
              </a:pPr>
              <a:r>
                <a:rPr lang="en-US" sz="1100" dirty="0" smtClean="0"/>
                <a:t>High-level vision and coordination from BEL Commission</a:t>
              </a:r>
            </a:p>
            <a:p>
              <a:pPr lvl="1">
                <a:spcBef>
                  <a:spcPct val="15000"/>
                </a:spcBef>
              </a:pPr>
              <a:r>
                <a:rPr lang="en-US" sz="1100" dirty="0" smtClean="0"/>
                <a:t>Develop and expand sector partnerships</a:t>
              </a:r>
            </a:p>
            <a:p>
              <a:pPr lvl="1">
                <a:spcBef>
                  <a:spcPct val="15000"/>
                </a:spcBef>
              </a:pPr>
              <a:r>
                <a:rPr lang="en-US" sz="1100" dirty="0" smtClean="0"/>
                <a:t>Build on existing models</a:t>
              </a:r>
            </a:p>
            <a:p>
              <a:pPr lvl="1">
                <a:spcBef>
                  <a:spcPct val="15000"/>
                </a:spcBef>
              </a:pPr>
              <a:endParaRPr lang="en-US" sz="1100" dirty="0" smtClean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87094" y="1482487"/>
              <a:ext cx="1636145" cy="351250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en-US" sz="1100" b="1" dirty="0" smtClean="0">
                  <a:solidFill>
                    <a:schemeClr val="tx2"/>
                  </a:solidFill>
                </a:rPr>
                <a:t>Businesses:</a:t>
              </a:r>
            </a:p>
            <a:p>
              <a:pPr lvl="1">
                <a:spcBef>
                  <a:spcPct val="15000"/>
                </a:spcBef>
              </a:pPr>
              <a:r>
                <a:rPr lang="en-US" sz="1100" dirty="0" smtClean="0"/>
                <a:t>Provide apprenticeship opportunities for students to blend theory and practice</a:t>
              </a:r>
            </a:p>
            <a:p>
              <a:pPr lvl="1">
                <a:spcBef>
                  <a:spcPct val="15000"/>
                </a:spcBef>
              </a:pPr>
              <a:r>
                <a:rPr lang="en-US" sz="1100" dirty="0" smtClean="0"/>
                <a:t>Gain certification as Centers of Learning (C-COLs) to host and hire apprentices</a:t>
              </a:r>
            </a:p>
            <a:p>
              <a:pPr lvl="1">
                <a:spcBef>
                  <a:spcPct val="15000"/>
                </a:spcBef>
              </a:pPr>
              <a:r>
                <a:rPr lang="en-US" sz="1100" dirty="0" smtClean="0"/>
                <a:t>Fill talent pipelines through engaging career exploration and apprenticeship training</a:t>
              </a:r>
            </a:p>
            <a:p>
              <a:pPr lvl="1">
                <a:spcBef>
                  <a:spcPct val="15000"/>
                </a:spcBef>
              </a:pPr>
              <a:r>
                <a:rPr lang="en-US" sz="1100" dirty="0" smtClean="0"/>
                <a:t>Support student recruitment/outreach in region</a:t>
              </a:r>
            </a:p>
            <a:p>
              <a:pPr lvl="1">
                <a:spcBef>
                  <a:spcPct val="15000"/>
                </a:spcBef>
              </a:pPr>
              <a:r>
                <a:rPr lang="en-US" sz="1100" dirty="0" smtClean="0"/>
                <a:t>Develop industry competency standards and curricula based on talent needs </a:t>
              </a:r>
              <a:endParaRPr lang="en-US" sz="11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71650" y="1500415"/>
              <a:ext cx="1559875" cy="281000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en-US" sz="1100" b="1" dirty="0" smtClean="0">
                  <a:solidFill>
                    <a:schemeClr val="tx2"/>
                  </a:solidFill>
                </a:rPr>
                <a:t>Schools:</a:t>
              </a:r>
            </a:p>
            <a:p>
              <a:pPr lvl="1">
                <a:spcBef>
                  <a:spcPct val="15000"/>
                </a:spcBef>
              </a:pPr>
              <a:r>
                <a:rPr lang="en-US" sz="1100" dirty="0" smtClean="0"/>
                <a:t>Teach the theory that underpins industry practice</a:t>
              </a:r>
            </a:p>
            <a:p>
              <a:pPr lvl="1">
                <a:spcBef>
                  <a:spcPct val="15000"/>
                </a:spcBef>
              </a:pPr>
              <a:r>
                <a:rPr lang="en-US" sz="1100" dirty="0" smtClean="0"/>
                <a:t>Provide career counseling, guidance and exploration opportunities</a:t>
              </a:r>
            </a:p>
            <a:p>
              <a:pPr lvl="1">
                <a:spcBef>
                  <a:spcPct val="15000"/>
                </a:spcBef>
              </a:pPr>
              <a:r>
                <a:rPr lang="en-US" sz="1100" dirty="0" smtClean="0"/>
                <a:t>Facilitate entry into apprenticeship programs</a:t>
              </a:r>
            </a:p>
            <a:p>
              <a:pPr lvl="1">
                <a:spcBef>
                  <a:spcPct val="15000"/>
                </a:spcBef>
              </a:pPr>
              <a:r>
                <a:rPr lang="en-US" sz="1100" dirty="0" smtClean="0"/>
                <a:t>Assist in the development of and evolution of competency-based curriculum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97096" y="4391420"/>
              <a:ext cx="1673197" cy="939488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100" b="1" dirty="0" smtClean="0">
                  <a:solidFill>
                    <a:schemeClr val="tx2"/>
                  </a:solidFill>
                </a:rPr>
                <a:t>Community-Based Organizations and Workforce Centers: </a:t>
              </a:r>
            </a:p>
            <a:p>
              <a:pPr lvl="1">
                <a:lnSpc>
                  <a:spcPct val="95000"/>
                </a:lnSpc>
              </a:pPr>
              <a:r>
                <a:rPr lang="en-US" sz="1100" dirty="0" smtClean="0"/>
                <a:t>Provide complementary services and programs to support students</a:t>
              </a:r>
              <a:endParaRPr lang="en-US" sz="11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52925" y="1348508"/>
              <a:ext cx="1908191" cy="210750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7" lvl="1" indent="0">
                <a:spcBef>
                  <a:spcPct val="15000"/>
                </a:spcBef>
                <a:buNone/>
              </a:pPr>
              <a:r>
                <a:rPr lang="en-US" sz="1100" b="1" dirty="0" smtClean="0">
                  <a:solidFill>
                    <a:schemeClr val="tx2"/>
                  </a:solidFill>
                </a:rPr>
                <a:t>Post-Secondary Education: </a:t>
              </a:r>
            </a:p>
            <a:p>
              <a:pPr lvl="1">
                <a:spcBef>
                  <a:spcPct val="15000"/>
                </a:spcBef>
              </a:pPr>
              <a:r>
                <a:rPr lang="en-US" sz="1100" dirty="0" smtClean="0"/>
                <a:t>Partner to help determine appropriate higher education pathway for </a:t>
              </a:r>
              <a:br>
                <a:rPr lang="en-US" sz="1100" dirty="0" smtClean="0"/>
              </a:br>
              <a:r>
                <a:rPr lang="en-US" sz="1100" dirty="0" smtClean="0"/>
                <a:t>each student</a:t>
              </a:r>
            </a:p>
            <a:p>
              <a:pPr lvl="1">
                <a:spcBef>
                  <a:spcPct val="15000"/>
                </a:spcBef>
              </a:pPr>
              <a:r>
                <a:rPr lang="en-US" sz="1100" dirty="0" smtClean="0"/>
                <a:t>Facilitate </a:t>
              </a:r>
              <a:r>
                <a:rPr lang="en-US" sz="1100" dirty="0" err="1" smtClean="0"/>
                <a:t>stackability</a:t>
              </a:r>
              <a:r>
                <a:rPr lang="en-US" sz="1100" dirty="0" smtClean="0"/>
                <a:t> of work-based and classroom-based credits</a:t>
              </a:r>
            </a:p>
            <a:p>
              <a:pPr lvl="1">
                <a:spcBef>
                  <a:spcPct val="15000"/>
                </a:spcBef>
              </a:pPr>
              <a:r>
                <a:rPr lang="en-US" sz="1100" dirty="0"/>
                <a:t>Adjust content focus </a:t>
              </a:r>
              <a:r>
                <a:rPr lang="en-US" sz="1100" dirty="0" smtClean="0"/>
                <a:t>to </a:t>
              </a:r>
              <a:r>
                <a:rPr lang="en-US" sz="1100" dirty="0"/>
                <a:t>reflect evolving industry competency standards </a:t>
              </a:r>
              <a:r>
                <a:rPr lang="en-US" sz="1100" dirty="0" smtClean="0"/>
                <a:t/>
              </a:r>
              <a:br>
                <a:rPr lang="en-US" sz="1100" dirty="0" smtClean="0"/>
              </a:br>
              <a:r>
                <a:rPr lang="en-US" sz="1100" dirty="0" smtClean="0"/>
                <a:t>and curricula</a:t>
              </a:r>
              <a:endParaRPr lang="en-US" sz="11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6321" y="3438018"/>
              <a:ext cx="1895739" cy="1768946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1587" lvl="1" indent="0">
                <a:spcBef>
                  <a:spcPct val="15000"/>
                </a:spcBef>
                <a:buNone/>
              </a:pPr>
              <a:r>
                <a:rPr lang="en-US" sz="1100" b="1" dirty="0" smtClean="0">
                  <a:solidFill>
                    <a:schemeClr val="tx2"/>
                  </a:solidFill>
                </a:rPr>
                <a:t>Industry Associations:</a:t>
              </a:r>
            </a:p>
            <a:p>
              <a:pPr lvl="1">
                <a:spcBef>
                  <a:spcPct val="15000"/>
                </a:spcBef>
              </a:pPr>
              <a:r>
                <a:rPr lang="en-US" sz="1100" dirty="0" smtClean="0"/>
                <a:t>Develop competency standards and curricula</a:t>
              </a:r>
            </a:p>
            <a:p>
              <a:pPr lvl="1">
                <a:spcBef>
                  <a:spcPct val="15000"/>
                </a:spcBef>
              </a:pPr>
              <a:r>
                <a:rPr lang="en-US" sz="1100" dirty="0"/>
                <a:t>Leverage sector partnerships </a:t>
              </a:r>
              <a:r>
                <a:rPr lang="en-US" sz="1100" dirty="0" smtClean="0"/>
                <a:t>to deepen involvement and connections in all regions</a:t>
              </a:r>
            </a:p>
            <a:p>
              <a:pPr lvl="1">
                <a:spcBef>
                  <a:spcPct val="15000"/>
                </a:spcBef>
              </a:pPr>
              <a:r>
                <a:rPr lang="en-US" sz="1100" dirty="0" smtClean="0"/>
                <a:t>Provide C-COLs with training protocol and guidelines</a:t>
              </a:r>
            </a:p>
          </p:txBody>
        </p:sp>
        <p:sp>
          <p:nvSpPr>
            <p:cNvPr id="29" name="Rounded Rectangle 21"/>
            <p:cNvSpPr>
              <a:spLocks/>
            </p:cNvSpPr>
            <p:nvPr/>
          </p:nvSpPr>
          <p:spPr>
            <a:xfrm>
              <a:off x="107027" y="1078435"/>
              <a:ext cx="8535323" cy="4416857"/>
            </a:xfrm>
            <a:custGeom>
              <a:avLst/>
              <a:gdLst/>
              <a:ahLst/>
              <a:cxnLst/>
              <a:rect l="l" t="t" r="r" b="b"/>
              <a:pathLst>
                <a:path w="8611523" h="4082999">
                  <a:moveTo>
                    <a:pt x="276313" y="39552"/>
                  </a:moveTo>
                  <a:cubicBezTo>
                    <a:pt x="143105" y="39552"/>
                    <a:pt x="35118" y="147539"/>
                    <a:pt x="35118" y="280747"/>
                  </a:cubicBezTo>
                  <a:lnTo>
                    <a:pt x="35118" y="3802252"/>
                  </a:lnTo>
                  <a:cubicBezTo>
                    <a:pt x="35118" y="3935460"/>
                    <a:pt x="143105" y="4043447"/>
                    <a:pt x="276313" y="4043447"/>
                  </a:cubicBezTo>
                  <a:lnTo>
                    <a:pt x="8335209" y="4043447"/>
                  </a:lnTo>
                  <a:cubicBezTo>
                    <a:pt x="8468417" y="4043447"/>
                    <a:pt x="8576405" y="3935460"/>
                    <a:pt x="8576405" y="3802252"/>
                  </a:cubicBezTo>
                  <a:lnTo>
                    <a:pt x="8576405" y="280747"/>
                  </a:lnTo>
                  <a:cubicBezTo>
                    <a:pt x="8576405" y="147539"/>
                    <a:pt x="8468417" y="39552"/>
                    <a:pt x="8335209" y="39552"/>
                  </a:cubicBezTo>
                  <a:close/>
                  <a:moveTo>
                    <a:pt x="0" y="0"/>
                  </a:moveTo>
                  <a:lnTo>
                    <a:pt x="8611523" y="0"/>
                  </a:lnTo>
                  <a:lnTo>
                    <a:pt x="8611523" y="4082999"/>
                  </a:lnTo>
                  <a:lnTo>
                    <a:pt x="0" y="40829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1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19063" y="230189"/>
            <a:ext cx="8618537" cy="7386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BASIC matches talent development to talent need and puts business in the driver’s seat</a:t>
            </a:r>
          </a:p>
        </p:txBody>
      </p:sp>
    </p:spTree>
    <p:extLst>
      <p:ext uri="{BB962C8B-B14F-4D97-AF65-F5344CB8AC3E}">
        <p14:creationId xmlns:p14="http://schemas.microsoft.com/office/powerpoint/2010/main" val="15770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ject 5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701288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16" name="think-cell Slide" r:id="rId6" imgW="493" imgH="493" progId="TCLayout.ActiveDocument.1">
                  <p:embed/>
                </p:oleObj>
              </mc:Choice>
              <mc:Fallback>
                <p:oleObj name="think-cell Slide" r:id="rId6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9062" y="1044220"/>
            <a:ext cx="8743583" cy="544801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19063" y="230188"/>
            <a:ext cx="8618537" cy="7386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BASIC is positioned to play a key role in Colorado's emerging workforce development ecosystem</a:t>
            </a:r>
          </a:p>
        </p:txBody>
      </p:sp>
      <p:sp>
        <p:nvSpPr>
          <p:cNvPr id="20" name="Rectangle 286"/>
          <p:cNvSpPr txBox="1">
            <a:spLocks noChangeArrowheads="1"/>
          </p:cNvSpPr>
          <p:nvPr/>
        </p:nvSpPr>
        <p:spPr bwMode="auto">
          <a:xfrm>
            <a:off x="5033047" y="1053642"/>
            <a:ext cx="311612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</a:pPr>
            <a:r>
              <a:rPr lang="en-US" sz="1200" dirty="0" smtClean="0"/>
              <a:t>Regional, industry led sector specific, public-private partnerships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Address common, critical issues, and implement solutions</a:t>
            </a:r>
          </a:p>
        </p:txBody>
      </p:sp>
      <p:sp>
        <p:nvSpPr>
          <p:cNvPr id="187" name="Freeform 186"/>
          <p:cNvSpPr>
            <a:spLocks/>
          </p:cNvSpPr>
          <p:nvPr/>
        </p:nvSpPr>
        <p:spPr>
          <a:xfrm rot="1569935" flipH="1">
            <a:off x="2049165" y="1840103"/>
            <a:ext cx="4668267" cy="4456878"/>
          </a:xfrm>
          <a:custGeom>
            <a:avLst/>
            <a:gdLst>
              <a:gd name="connsiteX0" fmla="*/ 2538494 w 4668267"/>
              <a:gd name="connsiteY0" fmla="*/ 860388 h 4591926"/>
              <a:gd name="connsiteX1" fmla="*/ 2638923 w 4668267"/>
              <a:gd name="connsiteY1" fmla="*/ 915468 h 4591926"/>
              <a:gd name="connsiteX2" fmla="*/ 2713142 w 4668267"/>
              <a:gd name="connsiteY2" fmla="*/ 981991 h 4591926"/>
              <a:gd name="connsiteX3" fmla="*/ 2736585 w 4668267"/>
              <a:gd name="connsiteY3" fmla="*/ 1008031 h 4591926"/>
              <a:gd name="connsiteX4" fmla="*/ 2953427 w 4668267"/>
              <a:gd name="connsiteY4" fmla="*/ 1138074 h 4591926"/>
              <a:gd name="connsiteX5" fmla="*/ 3054814 w 4668267"/>
              <a:gd name="connsiteY5" fmla="*/ 1161119 h 4591926"/>
              <a:gd name="connsiteX6" fmla="*/ 3057362 w 4668267"/>
              <a:gd name="connsiteY6" fmla="*/ 1164254 h 4591926"/>
              <a:gd name="connsiteX7" fmla="*/ 3092043 w 4668267"/>
              <a:gd name="connsiteY7" fmla="*/ 1165378 h 4591926"/>
              <a:gd name="connsiteX8" fmla="*/ 3420229 w 4668267"/>
              <a:gd name="connsiteY8" fmla="*/ 1353568 h 4591926"/>
              <a:gd name="connsiteX9" fmla="*/ 3519220 w 4668267"/>
              <a:gd name="connsiteY9" fmla="*/ 1718701 h 4591926"/>
              <a:gd name="connsiteX10" fmla="*/ 3516795 w 4668267"/>
              <a:gd name="connsiteY10" fmla="*/ 1729373 h 4591926"/>
              <a:gd name="connsiteX11" fmla="*/ 3519497 w 4668267"/>
              <a:gd name="connsiteY11" fmla="*/ 1732698 h 4591926"/>
              <a:gd name="connsiteX12" fmla="*/ 3515465 w 4668267"/>
              <a:gd name="connsiteY12" fmla="*/ 1750438 h 4591926"/>
              <a:gd name="connsiteX13" fmla="*/ 3631371 w 4668267"/>
              <a:gd name="connsiteY13" fmla="*/ 2177963 h 4591926"/>
              <a:gd name="connsiteX14" fmla="*/ 3634323 w 4668267"/>
              <a:gd name="connsiteY14" fmla="*/ 2181082 h 4591926"/>
              <a:gd name="connsiteX15" fmla="*/ 3648274 w 4668267"/>
              <a:gd name="connsiteY15" fmla="*/ 2210216 h 4591926"/>
              <a:gd name="connsiteX16" fmla="*/ 3666598 w 4668267"/>
              <a:gd name="connsiteY16" fmla="*/ 2508374 h 4591926"/>
              <a:gd name="connsiteX17" fmla="*/ 3444677 w 4668267"/>
              <a:gd name="connsiteY17" fmla="*/ 2828864 h 4591926"/>
              <a:gd name="connsiteX18" fmla="*/ 3434841 w 4668267"/>
              <a:gd name="connsiteY18" fmla="*/ 2834001 h 4591926"/>
              <a:gd name="connsiteX19" fmla="*/ 3433221 w 4668267"/>
              <a:gd name="connsiteY19" fmla="*/ 2841958 h 4591926"/>
              <a:gd name="connsiteX20" fmla="*/ 3374085 w 4668267"/>
              <a:gd name="connsiteY20" fmla="*/ 2877439 h 4591926"/>
              <a:gd name="connsiteX21" fmla="*/ 3176533 w 4668267"/>
              <a:gd name="connsiteY21" fmla="*/ 3144788 h 4591926"/>
              <a:gd name="connsiteX22" fmla="*/ 3172052 w 4668267"/>
              <a:gd name="connsiteY22" fmla="*/ 3162349 h 4591926"/>
              <a:gd name="connsiteX23" fmla="*/ 3165559 w 4668267"/>
              <a:gd name="connsiteY23" fmla="*/ 3165207 h 4591926"/>
              <a:gd name="connsiteX24" fmla="*/ 3162704 w 4668267"/>
              <a:gd name="connsiteY24" fmla="*/ 3175875 h 4591926"/>
              <a:gd name="connsiteX25" fmla="*/ 2900528 w 4668267"/>
              <a:gd name="connsiteY25" fmla="*/ 3459068 h 4591926"/>
              <a:gd name="connsiteX26" fmla="*/ 2608409 w 4668267"/>
              <a:gd name="connsiteY26" fmla="*/ 3503085 h 4591926"/>
              <a:gd name="connsiteX27" fmla="*/ 2545283 w 4668267"/>
              <a:gd name="connsiteY27" fmla="*/ 3487744 h 4591926"/>
              <a:gd name="connsiteX28" fmla="*/ 2451151 w 4668267"/>
              <a:gd name="connsiteY28" fmla="*/ 3452720 h 4591926"/>
              <a:gd name="connsiteX29" fmla="*/ 2118970 w 4668267"/>
              <a:gd name="connsiteY29" fmla="*/ 3465281 h 4591926"/>
              <a:gd name="connsiteX30" fmla="*/ 2102454 w 4668267"/>
              <a:gd name="connsiteY30" fmla="*/ 3472741 h 4591926"/>
              <a:gd name="connsiteX31" fmla="*/ 2100531 w 4668267"/>
              <a:gd name="connsiteY31" fmla="*/ 3471737 h 4591926"/>
              <a:gd name="connsiteX32" fmla="*/ 2090559 w 4668267"/>
              <a:gd name="connsiteY32" fmla="*/ 3476240 h 4591926"/>
              <a:gd name="connsiteX33" fmla="*/ 1713018 w 4668267"/>
              <a:gd name="connsiteY33" fmla="*/ 3452054 h 4591926"/>
              <a:gd name="connsiteX34" fmla="*/ 1463161 w 4668267"/>
              <a:gd name="connsiteY34" fmla="*/ 3167991 h 4591926"/>
              <a:gd name="connsiteX35" fmla="*/ 1455143 w 4668267"/>
              <a:gd name="connsiteY35" fmla="*/ 3134231 h 4591926"/>
              <a:gd name="connsiteX36" fmla="*/ 1448040 w 4668267"/>
              <a:gd name="connsiteY36" fmla="*/ 3130517 h 4591926"/>
              <a:gd name="connsiteX37" fmla="*/ 1437686 w 4668267"/>
              <a:gd name="connsiteY37" fmla="*/ 3098933 h 4591926"/>
              <a:gd name="connsiteX38" fmla="*/ 1259484 w 4668267"/>
              <a:gd name="connsiteY38" fmla="*/ 2867235 h 4591926"/>
              <a:gd name="connsiteX39" fmla="*/ 1236408 w 4668267"/>
              <a:gd name="connsiteY39" fmla="*/ 2852861 h 4591926"/>
              <a:gd name="connsiteX40" fmla="*/ 1235226 w 4668267"/>
              <a:gd name="connsiteY40" fmla="*/ 2848080 h 4591926"/>
              <a:gd name="connsiteX41" fmla="*/ 1204226 w 4668267"/>
              <a:gd name="connsiteY41" fmla="*/ 2831891 h 4591926"/>
              <a:gd name="connsiteX42" fmla="*/ 985899 w 4668267"/>
              <a:gd name="connsiteY42" fmla="*/ 2515613 h 4591926"/>
              <a:gd name="connsiteX43" fmla="*/ 1050330 w 4668267"/>
              <a:gd name="connsiteY43" fmla="*/ 2136982 h 4591926"/>
              <a:gd name="connsiteX44" fmla="*/ 1057039 w 4668267"/>
              <a:gd name="connsiteY44" fmla="*/ 2128242 h 4591926"/>
              <a:gd name="connsiteX45" fmla="*/ 1055621 w 4668267"/>
              <a:gd name="connsiteY45" fmla="*/ 2122514 h 4591926"/>
              <a:gd name="connsiteX46" fmla="*/ 1066782 w 4668267"/>
              <a:gd name="connsiteY46" fmla="*/ 2108235 h 4591926"/>
              <a:gd name="connsiteX47" fmla="*/ 1143993 w 4668267"/>
              <a:gd name="connsiteY47" fmla="*/ 1672059 h 4591926"/>
              <a:gd name="connsiteX48" fmla="*/ 1139166 w 4668267"/>
              <a:gd name="connsiteY48" fmla="*/ 1657390 h 4591926"/>
              <a:gd name="connsiteX49" fmla="*/ 1139744 w 4668267"/>
              <a:gd name="connsiteY49" fmla="*/ 1617176 h 4591926"/>
              <a:gd name="connsiteX50" fmla="*/ 1256073 w 4668267"/>
              <a:gd name="connsiteY50" fmla="*/ 1342794 h 4591926"/>
              <a:gd name="connsiteX51" fmla="*/ 1597758 w 4668267"/>
              <a:gd name="connsiteY51" fmla="*/ 1155212 h 4591926"/>
              <a:gd name="connsiteX52" fmla="*/ 1632973 w 4668267"/>
              <a:gd name="connsiteY52" fmla="*/ 1154528 h 4591926"/>
              <a:gd name="connsiteX53" fmla="*/ 1635686 w 4668267"/>
              <a:gd name="connsiteY53" fmla="*/ 1151388 h 4591926"/>
              <a:gd name="connsiteX54" fmla="*/ 1691639 w 4668267"/>
              <a:gd name="connsiteY54" fmla="*/ 1145747 h 4591926"/>
              <a:gd name="connsiteX55" fmla="*/ 1984240 w 4668267"/>
              <a:gd name="connsiteY55" fmla="*/ 987993 h 4591926"/>
              <a:gd name="connsiteX56" fmla="*/ 1995500 w 4668267"/>
              <a:gd name="connsiteY56" fmla="*/ 974344 h 4591926"/>
              <a:gd name="connsiteX57" fmla="*/ 1997919 w 4668267"/>
              <a:gd name="connsiteY57" fmla="*/ 974405 h 4591926"/>
              <a:gd name="connsiteX58" fmla="*/ 2005215 w 4668267"/>
              <a:gd name="connsiteY58" fmla="*/ 965972 h 4591926"/>
              <a:gd name="connsiteX59" fmla="*/ 2267195 w 4668267"/>
              <a:gd name="connsiteY59" fmla="*/ 831544 h 4591926"/>
              <a:gd name="connsiteX60" fmla="*/ 2348992 w 4668267"/>
              <a:gd name="connsiteY60" fmla="*/ 823778 h 4591926"/>
              <a:gd name="connsiteX61" fmla="*/ 2427250 w 4668267"/>
              <a:gd name="connsiteY61" fmla="*/ 828446 h 4591926"/>
              <a:gd name="connsiteX62" fmla="*/ 2538494 w 4668267"/>
              <a:gd name="connsiteY62" fmla="*/ 860388 h 4591926"/>
              <a:gd name="connsiteX63" fmla="*/ 3420009 w 4668267"/>
              <a:gd name="connsiteY63" fmla="*/ 84466 h 4591926"/>
              <a:gd name="connsiteX64" fmla="*/ 2781887 w 4668267"/>
              <a:gd name="connsiteY64" fmla="*/ 130551 h 4591926"/>
              <a:gd name="connsiteX65" fmla="*/ 2696745 w 4668267"/>
              <a:gd name="connsiteY65" fmla="*/ 211136 h 4591926"/>
              <a:gd name="connsiteX66" fmla="*/ 2674774 w 4668267"/>
              <a:gd name="connsiteY66" fmla="*/ 242414 h 4591926"/>
              <a:gd name="connsiteX67" fmla="*/ 2660887 w 4668267"/>
              <a:gd name="connsiteY67" fmla="*/ 253332 h 4591926"/>
              <a:gd name="connsiteX68" fmla="*/ 2371084 w 4668267"/>
              <a:gd name="connsiteY68" fmla="*/ 337411 h 4591926"/>
              <a:gd name="connsiteX69" fmla="*/ 2004260 w 4668267"/>
              <a:gd name="connsiteY69" fmla="*/ 192201 h 4591926"/>
              <a:gd name="connsiteX70" fmla="*/ 1981062 w 4668267"/>
              <a:gd name="connsiteY70" fmla="*/ 165408 h 4591926"/>
              <a:gd name="connsiteX71" fmla="*/ 1979208 w 4668267"/>
              <a:gd name="connsiteY71" fmla="*/ 165361 h 4591926"/>
              <a:gd name="connsiteX72" fmla="*/ 1898586 w 4668267"/>
              <a:gd name="connsiteY72" fmla="*/ 98842 h 4591926"/>
              <a:gd name="connsiteX73" fmla="*/ 1575000 w 4668267"/>
              <a:gd name="connsiteY73" fmla="*/ 0 h 4591926"/>
              <a:gd name="connsiteX74" fmla="*/ 996247 w 4668267"/>
              <a:gd name="connsiteY74" fmla="*/ 578752 h 4591926"/>
              <a:gd name="connsiteX75" fmla="*/ 1003140 w 4668267"/>
              <a:gd name="connsiteY75" fmla="*/ 647125 h 4591926"/>
              <a:gd name="connsiteX76" fmla="*/ 997306 w 4668267"/>
              <a:gd name="connsiteY76" fmla="*/ 653878 h 4591926"/>
              <a:gd name="connsiteX77" fmla="*/ 999258 w 4668267"/>
              <a:gd name="connsiteY77" fmla="*/ 664794 h 4591926"/>
              <a:gd name="connsiteX78" fmla="*/ 881540 w 4668267"/>
              <a:gd name="connsiteY78" fmla="*/ 1035897 h 4591926"/>
              <a:gd name="connsiteX79" fmla="*/ 634617 w 4668267"/>
              <a:gd name="connsiteY79" fmla="*/ 1203269 h 4591926"/>
              <a:gd name="connsiteX80" fmla="*/ 558093 w 4668267"/>
              <a:gd name="connsiteY80" fmla="*/ 1219589 h 4591926"/>
              <a:gd name="connsiteX81" fmla="*/ 522061 w 4668267"/>
              <a:gd name="connsiteY81" fmla="*/ 1223825 h 4591926"/>
              <a:gd name="connsiteX82" fmla="*/ 504639 w 4668267"/>
              <a:gd name="connsiteY82" fmla="*/ 1224165 h 4591926"/>
              <a:gd name="connsiteX83" fmla="*/ 502995 w 4668267"/>
              <a:gd name="connsiteY83" fmla="*/ 1226066 h 4591926"/>
              <a:gd name="connsiteX84" fmla="*/ 453989 w 4668267"/>
              <a:gd name="connsiteY84" fmla="*/ 1231828 h 4591926"/>
              <a:gd name="connsiteX85" fmla="*/ 13758 w 4668267"/>
              <a:gd name="connsiteY85" fmla="*/ 1921833 h 4591926"/>
              <a:gd name="connsiteX86" fmla="*/ 180096 w 4668267"/>
              <a:gd name="connsiteY86" fmla="*/ 2216466 h 4591926"/>
              <a:gd name="connsiteX87" fmla="*/ 262014 w 4668267"/>
              <a:gd name="connsiteY87" fmla="*/ 2280497 h 4591926"/>
              <a:gd name="connsiteX88" fmla="*/ 263726 w 4668267"/>
              <a:gd name="connsiteY88" fmla="*/ 2287413 h 4591926"/>
              <a:gd name="connsiteX89" fmla="*/ 294725 w 4668267"/>
              <a:gd name="connsiteY89" fmla="*/ 2303602 h 4591926"/>
              <a:gd name="connsiteX90" fmla="*/ 513053 w 4668267"/>
              <a:gd name="connsiteY90" fmla="*/ 2619881 h 4591926"/>
              <a:gd name="connsiteX91" fmla="*/ 491459 w 4668267"/>
              <a:gd name="connsiteY91" fmla="*/ 2912791 h 4591926"/>
              <a:gd name="connsiteX92" fmla="*/ 480310 w 4668267"/>
              <a:gd name="connsiteY92" fmla="*/ 2935104 h 4591926"/>
              <a:gd name="connsiteX93" fmla="*/ 447314 w 4668267"/>
              <a:gd name="connsiteY93" fmla="*/ 2969981 h 4591926"/>
              <a:gd name="connsiteX94" fmla="*/ 385328 w 4668267"/>
              <a:gd name="connsiteY94" fmla="*/ 3069482 h 4591926"/>
              <a:gd name="connsiteX95" fmla="*/ 649561 w 4668267"/>
              <a:gd name="connsiteY95" fmla="*/ 3844136 h 4591926"/>
              <a:gd name="connsiteX96" fmla="*/ 1091612 w 4668267"/>
              <a:gd name="connsiteY96" fmla="*/ 3872456 h 4591926"/>
              <a:gd name="connsiteX97" fmla="*/ 1108192 w 4668267"/>
              <a:gd name="connsiteY97" fmla="*/ 3864967 h 4591926"/>
              <a:gd name="connsiteX98" fmla="*/ 1111989 w 4668267"/>
              <a:gd name="connsiteY98" fmla="*/ 3866953 h 4591926"/>
              <a:gd name="connsiteX99" fmla="*/ 1121963 w 4668267"/>
              <a:gd name="connsiteY99" fmla="*/ 3862447 h 4591926"/>
              <a:gd name="connsiteX100" fmla="*/ 1499503 w 4668267"/>
              <a:gd name="connsiteY100" fmla="*/ 3886634 h 4591926"/>
              <a:gd name="connsiteX101" fmla="*/ 1749361 w 4668267"/>
              <a:gd name="connsiteY101" fmla="*/ 4170698 h 4591926"/>
              <a:gd name="connsiteX102" fmla="*/ 1757379 w 4668267"/>
              <a:gd name="connsiteY102" fmla="*/ 4204458 h 4591926"/>
              <a:gd name="connsiteX103" fmla="*/ 1760959 w 4668267"/>
              <a:gd name="connsiteY103" fmla="*/ 4206330 h 4591926"/>
              <a:gd name="connsiteX104" fmla="*/ 1803761 w 4668267"/>
              <a:gd name="connsiteY104" fmla="*/ 4301084 h 4591926"/>
              <a:gd name="connsiteX105" fmla="*/ 2050601 w 4668267"/>
              <a:gd name="connsiteY105" fmla="*/ 4532488 h 4591926"/>
              <a:gd name="connsiteX106" fmla="*/ 2825256 w 4668267"/>
              <a:gd name="connsiteY106" fmla="*/ 4268255 h 4591926"/>
              <a:gd name="connsiteX107" fmla="*/ 2866136 w 4668267"/>
              <a:gd name="connsiteY107" fmla="*/ 4158384 h 4591926"/>
              <a:gd name="connsiteX108" fmla="*/ 2871221 w 4668267"/>
              <a:gd name="connsiteY108" fmla="*/ 4125989 h 4591926"/>
              <a:gd name="connsiteX109" fmla="*/ 2886893 w 4668267"/>
              <a:gd name="connsiteY109" fmla="*/ 4093773 h 4591926"/>
              <a:gd name="connsiteX110" fmla="*/ 3107012 w 4668267"/>
              <a:gd name="connsiteY110" fmla="*/ 3897039 h 4591926"/>
              <a:gd name="connsiteX111" fmla="*/ 3492666 w 4668267"/>
              <a:gd name="connsiteY111" fmla="*/ 3875753 h 4591926"/>
              <a:gd name="connsiteX112" fmla="*/ 3524546 w 4668267"/>
              <a:gd name="connsiteY112" fmla="*/ 3890345 h 4591926"/>
              <a:gd name="connsiteX113" fmla="*/ 3531971 w 4668267"/>
              <a:gd name="connsiteY113" fmla="*/ 3887075 h 4591926"/>
              <a:gd name="connsiteX114" fmla="*/ 3632714 w 4668267"/>
              <a:gd name="connsiteY114" fmla="*/ 3912789 h 4591926"/>
              <a:gd name="connsiteX115" fmla="*/ 3967583 w 4668267"/>
              <a:gd name="connsiteY115" fmla="*/ 3864405 h 4591926"/>
              <a:gd name="connsiteX116" fmla="*/ 4244736 w 4668267"/>
              <a:gd name="connsiteY116" fmla="*/ 3094278 h 4591926"/>
              <a:gd name="connsiteX117" fmla="*/ 4216792 w 4668267"/>
              <a:gd name="connsiteY117" fmla="*/ 3044956 h 4591926"/>
              <a:gd name="connsiteX118" fmla="*/ 4219577 w 4668267"/>
              <a:gd name="connsiteY118" fmla="*/ 3031273 h 4591926"/>
              <a:gd name="connsiteX119" fmla="*/ 4198607 w 4668267"/>
              <a:gd name="connsiteY119" fmla="*/ 3002946 h 4591926"/>
              <a:gd name="connsiteX120" fmla="*/ 4138394 w 4668267"/>
              <a:gd name="connsiteY120" fmla="*/ 2617313 h 4591926"/>
              <a:gd name="connsiteX121" fmla="*/ 4220752 w 4668267"/>
              <a:gd name="connsiteY121" fmla="*/ 2431701 h 4591926"/>
              <a:gd name="connsiteX122" fmla="*/ 4272983 w 4668267"/>
              <a:gd name="connsiteY122" fmla="*/ 2370689 h 4591926"/>
              <a:gd name="connsiteX123" fmla="*/ 4343648 w 4668267"/>
              <a:gd name="connsiteY123" fmla="*/ 2344375 h 4591926"/>
              <a:gd name="connsiteX124" fmla="*/ 4443160 w 4668267"/>
              <a:gd name="connsiteY124" fmla="*/ 2282405 h 4591926"/>
              <a:gd name="connsiteX125" fmla="*/ 4547602 w 4668267"/>
              <a:gd name="connsiteY125" fmla="*/ 1470615 h 4591926"/>
              <a:gd name="connsiteX126" fmla="*/ 4373935 w 4668267"/>
              <a:gd name="connsiteY126" fmla="*/ 1320090 h 4591926"/>
              <a:gd name="connsiteX127" fmla="*/ 4218021 w 4668267"/>
              <a:gd name="connsiteY127" fmla="*/ 1259974 h 4591926"/>
              <a:gd name="connsiteX128" fmla="*/ 4171081 w 4668267"/>
              <a:gd name="connsiteY128" fmla="*/ 1252793 h 4591926"/>
              <a:gd name="connsiteX129" fmla="*/ 4166364 w 4668267"/>
              <a:gd name="connsiteY129" fmla="*/ 1246991 h 4591926"/>
              <a:gd name="connsiteX130" fmla="*/ 4131684 w 4668267"/>
              <a:gd name="connsiteY130" fmla="*/ 1245867 h 4591926"/>
              <a:gd name="connsiteX131" fmla="*/ 3803500 w 4668267"/>
              <a:gd name="connsiteY131" fmla="*/ 1057677 h 4591926"/>
              <a:gd name="connsiteX132" fmla="*/ 3704509 w 4668267"/>
              <a:gd name="connsiteY132" fmla="*/ 692544 h 4591926"/>
              <a:gd name="connsiteX133" fmla="*/ 3706934 w 4668267"/>
              <a:gd name="connsiteY133" fmla="*/ 681873 h 4591926"/>
              <a:gd name="connsiteX134" fmla="*/ 3705565 w 4668267"/>
              <a:gd name="connsiteY134" fmla="*/ 680190 h 4591926"/>
              <a:gd name="connsiteX135" fmla="*/ 3709583 w 4668267"/>
              <a:gd name="connsiteY135" fmla="*/ 662517 h 4591926"/>
              <a:gd name="connsiteX136" fmla="*/ 3593676 w 4668267"/>
              <a:gd name="connsiteY136" fmla="*/ 234993 h 4591926"/>
              <a:gd name="connsiteX137" fmla="*/ 3420009 w 4668267"/>
              <a:gd name="connsiteY137" fmla="*/ 84466 h 459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4668267" h="4591926">
                <a:moveTo>
                  <a:pt x="2538494" y="860388"/>
                </a:moveTo>
                <a:cubicBezTo>
                  <a:pt x="2574014" y="874990"/>
                  <a:pt x="2607731" y="893450"/>
                  <a:pt x="2638923" y="915468"/>
                </a:cubicBezTo>
                <a:lnTo>
                  <a:pt x="2713142" y="981991"/>
                </a:lnTo>
                <a:lnTo>
                  <a:pt x="2736585" y="1008031"/>
                </a:lnTo>
                <a:cubicBezTo>
                  <a:pt x="2799698" y="1068225"/>
                  <a:pt x="2874045" y="1111838"/>
                  <a:pt x="2953427" y="1138074"/>
                </a:cubicBezTo>
                <a:lnTo>
                  <a:pt x="3054814" y="1161119"/>
                </a:lnTo>
                <a:lnTo>
                  <a:pt x="3057362" y="1164254"/>
                </a:lnTo>
                <a:lnTo>
                  <a:pt x="3092043" y="1165378"/>
                </a:lnTo>
                <a:cubicBezTo>
                  <a:pt x="3217510" y="1181520"/>
                  <a:pt x="3336818" y="1245526"/>
                  <a:pt x="3420229" y="1353568"/>
                </a:cubicBezTo>
                <a:cubicBezTo>
                  <a:pt x="3503640" y="1461611"/>
                  <a:pt x="3535362" y="1593235"/>
                  <a:pt x="3519220" y="1718701"/>
                </a:cubicBezTo>
                <a:lnTo>
                  <a:pt x="3516795" y="1729373"/>
                </a:lnTo>
                <a:lnTo>
                  <a:pt x="3519497" y="1732698"/>
                </a:lnTo>
                <a:lnTo>
                  <a:pt x="3515465" y="1750438"/>
                </a:lnTo>
                <a:cubicBezTo>
                  <a:pt x="3496564" y="1897342"/>
                  <a:pt x="3533707" y="2051458"/>
                  <a:pt x="3631371" y="2177963"/>
                </a:cubicBezTo>
                <a:lnTo>
                  <a:pt x="3634323" y="2181082"/>
                </a:lnTo>
                <a:lnTo>
                  <a:pt x="3648274" y="2210216"/>
                </a:lnTo>
                <a:cubicBezTo>
                  <a:pt x="3681956" y="2301897"/>
                  <a:pt x="3690280" y="2404966"/>
                  <a:pt x="3666598" y="2508374"/>
                </a:cubicBezTo>
                <a:cubicBezTo>
                  <a:pt x="3635022" y="2646254"/>
                  <a:pt x="3552528" y="2758633"/>
                  <a:pt x="3444677" y="2828864"/>
                </a:cubicBezTo>
                <a:lnTo>
                  <a:pt x="3434841" y="2834001"/>
                </a:lnTo>
                <a:lnTo>
                  <a:pt x="3433221" y="2841958"/>
                </a:lnTo>
                <a:lnTo>
                  <a:pt x="3374085" y="2877439"/>
                </a:lnTo>
                <a:cubicBezTo>
                  <a:pt x="3281672" y="2946502"/>
                  <a:pt x="3214150" y="3040264"/>
                  <a:pt x="3176533" y="3144788"/>
                </a:cubicBezTo>
                <a:lnTo>
                  <a:pt x="3172052" y="3162349"/>
                </a:lnTo>
                <a:lnTo>
                  <a:pt x="3165559" y="3165207"/>
                </a:lnTo>
                <a:lnTo>
                  <a:pt x="3162704" y="3175875"/>
                </a:lnTo>
                <a:cubicBezTo>
                  <a:pt x="3117953" y="3295746"/>
                  <a:pt x="3027023" y="3399615"/>
                  <a:pt x="2900528" y="3459068"/>
                </a:cubicBezTo>
                <a:cubicBezTo>
                  <a:pt x="2805655" y="3503657"/>
                  <a:pt x="2704248" y="3516932"/>
                  <a:pt x="2608409" y="3503085"/>
                </a:cubicBezTo>
                <a:lnTo>
                  <a:pt x="2545283" y="3487744"/>
                </a:lnTo>
                <a:lnTo>
                  <a:pt x="2451151" y="3452720"/>
                </a:lnTo>
                <a:cubicBezTo>
                  <a:pt x="2339509" y="3423638"/>
                  <a:pt x="2224109" y="3429419"/>
                  <a:pt x="2118970" y="3465281"/>
                </a:cubicBezTo>
                <a:lnTo>
                  <a:pt x="2102454" y="3472741"/>
                </a:lnTo>
                <a:lnTo>
                  <a:pt x="2100531" y="3471737"/>
                </a:lnTo>
                <a:lnTo>
                  <a:pt x="2090559" y="3476240"/>
                </a:lnTo>
                <a:cubicBezTo>
                  <a:pt x="1970832" y="3517079"/>
                  <a:pt x="1835525" y="3512243"/>
                  <a:pt x="1713018" y="3452054"/>
                </a:cubicBezTo>
                <a:cubicBezTo>
                  <a:pt x="1590511" y="3391865"/>
                  <a:pt x="1503999" y="3287718"/>
                  <a:pt x="1463161" y="3167991"/>
                </a:cubicBezTo>
                <a:lnTo>
                  <a:pt x="1455143" y="3134231"/>
                </a:lnTo>
                <a:lnTo>
                  <a:pt x="1448040" y="3130517"/>
                </a:lnTo>
                <a:lnTo>
                  <a:pt x="1437686" y="3098933"/>
                </a:lnTo>
                <a:cubicBezTo>
                  <a:pt x="1399791" y="3009373"/>
                  <a:pt x="1339323" y="2929010"/>
                  <a:pt x="1259484" y="2867235"/>
                </a:cubicBezTo>
                <a:lnTo>
                  <a:pt x="1236408" y="2852861"/>
                </a:lnTo>
                <a:lnTo>
                  <a:pt x="1235226" y="2848080"/>
                </a:lnTo>
                <a:lnTo>
                  <a:pt x="1204226" y="2831891"/>
                </a:lnTo>
                <a:cubicBezTo>
                  <a:pt x="1097183" y="2762232"/>
                  <a:pt x="1015948" y="2651302"/>
                  <a:pt x="985899" y="2515613"/>
                </a:cubicBezTo>
                <a:cubicBezTo>
                  <a:pt x="955849" y="2379924"/>
                  <a:pt x="982671" y="2245166"/>
                  <a:pt x="1050330" y="2136982"/>
                </a:cubicBezTo>
                <a:lnTo>
                  <a:pt x="1057039" y="2128242"/>
                </a:lnTo>
                <a:lnTo>
                  <a:pt x="1055621" y="2122514"/>
                </a:lnTo>
                <a:lnTo>
                  <a:pt x="1066782" y="2108235"/>
                </a:lnTo>
                <a:cubicBezTo>
                  <a:pt x="1146449" y="1983370"/>
                  <a:pt x="1178480" y="1828112"/>
                  <a:pt x="1143993" y="1672059"/>
                </a:cubicBezTo>
                <a:lnTo>
                  <a:pt x="1139166" y="1657390"/>
                </a:lnTo>
                <a:lnTo>
                  <a:pt x="1139744" y="1617176"/>
                </a:lnTo>
                <a:cubicBezTo>
                  <a:pt x="1150364" y="1520345"/>
                  <a:pt x="1188793" y="1424612"/>
                  <a:pt x="1256073" y="1342794"/>
                </a:cubicBezTo>
                <a:cubicBezTo>
                  <a:pt x="1345775" y="1233704"/>
                  <a:pt x="1469782" y="1170008"/>
                  <a:pt x="1597758" y="1155212"/>
                </a:cubicBezTo>
                <a:lnTo>
                  <a:pt x="1632973" y="1154528"/>
                </a:lnTo>
                <a:lnTo>
                  <a:pt x="1635686" y="1151388"/>
                </a:lnTo>
                <a:lnTo>
                  <a:pt x="1691639" y="1145747"/>
                </a:lnTo>
                <a:cubicBezTo>
                  <a:pt x="1804665" y="1122618"/>
                  <a:pt x="1905689" y="1066543"/>
                  <a:pt x="1984240" y="987993"/>
                </a:cubicBezTo>
                <a:lnTo>
                  <a:pt x="1995500" y="974344"/>
                </a:lnTo>
                <a:lnTo>
                  <a:pt x="1997919" y="974405"/>
                </a:lnTo>
                <a:lnTo>
                  <a:pt x="2005215" y="965972"/>
                </a:lnTo>
                <a:cubicBezTo>
                  <a:pt x="2075507" y="898966"/>
                  <a:pt x="2165957" y="851179"/>
                  <a:pt x="2267195" y="831544"/>
                </a:cubicBezTo>
                <a:lnTo>
                  <a:pt x="2348992" y="823778"/>
                </a:lnTo>
                <a:lnTo>
                  <a:pt x="2427250" y="828446"/>
                </a:lnTo>
                <a:cubicBezTo>
                  <a:pt x="2465653" y="835039"/>
                  <a:pt x="2502975" y="845785"/>
                  <a:pt x="2538494" y="860388"/>
                </a:cubicBezTo>
                <a:close/>
                <a:moveTo>
                  <a:pt x="3420009" y="84466"/>
                </a:moveTo>
                <a:cubicBezTo>
                  <a:pt x="3223524" y="-26267"/>
                  <a:pt x="2971645" y="-15946"/>
                  <a:pt x="2781887" y="130551"/>
                </a:cubicBezTo>
                <a:cubicBezTo>
                  <a:pt x="2750260" y="154967"/>
                  <a:pt x="2721857" y="182010"/>
                  <a:pt x="2696745" y="211136"/>
                </a:cubicBezTo>
                <a:lnTo>
                  <a:pt x="2674774" y="242414"/>
                </a:lnTo>
                <a:lnTo>
                  <a:pt x="2660887" y="253332"/>
                </a:lnTo>
                <a:cubicBezTo>
                  <a:pt x="2578197" y="306533"/>
                  <a:pt x="2478472" y="337537"/>
                  <a:pt x="2371084" y="337411"/>
                </a:cubicBezTo>
                <a:cubicBezTo>
                  <a:pt x="2227901" y="337242"/>
                  <a:pt x="2098203" y="281763"/>
                  <a:pt x="2004260" y="192201"/>
                </a:cubicBezTo>
                <a:lnTo>
                  <a:pt x="1981062" y="165408"/>
                </a:lnTo>
                <a:lnTo>
                  <a:pt x="1979208" y="165361"/>
                </a:lnTo>
                <a:lnTo>
                  <a:pt x="1898586" y="98842"/>
                </a:lnTo>
                <a:cubicBezTo>
                  <a:pt x="1806216" y="36439"/>
                  <a:pt x="1694863" y="0"/>
                  <a:pt x="1575000" y="0"/>
                </a:cubicBezTo>
                <a:cubicBezTo>
                  <a:pt x="1255363" y="0"/>
                  <a:pt x="996247" y="259116"/>
                  <a:pt x="996247" y="578752"/>
                </a:cubicBezTo>
                <a:lnTo>
                  <a:pt x="1003140" y="647125"/>
                </a:lnTo>
                <a:lnTo>
                  <a:pt x="997306" y="653878"/>
                </a:lnTo>
                <a:lnTo>
                  <a:pt x="999258" y="664794"/>
                </a:lnTo>
                <a:cubicBezTo>
                  <a:pt x="1009661" y="792978"/>
                  <a:pt x="971243" y="926807"/>
                  <a:pt x="881540" y="1035897"/>
                </a:cubicBezTo>
                <a:cubicBezTo>
                  <a:pt x="814263" y="1117715"/>
                  <a:pt x="727689" y="1173999"/>
                  <a:pt x="634617" y="1203269"/>
                </a:cubicBezTo>
                <a:lnTo>
                  <a:pt x="558093" y="1219589"/>
                </a:lnTo>
                <a:lnTo>
                  <a:pt x="522061" y="1223825"/>
                </a:lnTo>
                <a:lnTo>
                  <a:pt x="504639" y="1224165"/>
                </a:lnTo>
                <a:lnTo>
                  <a:pt x="502995" y="1226066"/>
                </a:lnTo>
                <a:lnTo>
                  <a:pt x="453989" y="1231828"/>
                </a:lnTo>
                <a:cubicBezTo>
                  <a:pt x="141883" y="1300801"/>
                  <a:pt x="-55215" y="1609727"/>
                  <a:pt x="13758" y="1921833"/>
                </a:cubicBezTo>
                <a:cubicBezTo>
                  <a:pt x="39623" y="2038872"/>
                  <a:pt x="99231" y="2139739"/>
                  <a:pt x="180096" y="2216466"/>
                </a:cubicBezTo>
                <a:lnTo>
                  <a:pt x="262014" y="2280497"/>
                </a:lnTo>
                <a:lnTo>
                  <a:pt x="263726" y="2287413"/>
                </a:lnTo>
                <a:lnTo>
                  <a:pt x="294725" y="2303602"/>
                </a:lnTo>
                <a:cubicBezTo>
                  <a:pt x="401769" y="2373262"/>
                  <a:pt x="483004" y="2484192"/>
                  <a:pt x="513053" y="2619881"/>
                </a:cubicBezTo>
                <a:cubicBezTo>
                  <a:pt x="535591" y="2721648"/>
                  <a:pt x="526138" y="2822890"/>
                  <a:pt x="491459" y="2912791"/>
                </a:cubicBezTo>
                <a:lnTo>
                  <a:pt x="480310" y="2935104"/>
                </a:lnTo>
                <a:lnTo>
                  <a:pt x="447314" y="2969981"/>
                </a:lnTo>
                <a:cubicBezTo>
                  <a:pt x="423781" y="3000396"/>
                  <a:pt x="402946" y="3033621"/>
                  <a:pt x="385328" y="3069482"/>
                </a:cubicBezTo>
                <a:cubicBezTo>
                  <a:pt x="244378" y="3356363"/>
                  <a:pt x="362680" y="3703187"/>
                  <a:pt x="649561" y="3844136"/>
                </a:cubicBezTo>
                <a:cubicBezTo>
                  <a:pt x="793002" y="3914611"/>
                  <a:pt x="951428" y="3920273"/>
                  <a:pt x="1091612" y="3872456"/>
                </a:cubicBezTo>
                <a:lnTo>
                  <a:pt x="1108192" y="3864967"/>
                </a:lnTo>
                <a:lnTo>
                  <a:pt x="1111989" y="3866953"/>
                </a:lnTo>
                <a:lnTo>
                  <a:pt x="1121963" y="3862447"/>
                </a:lnTo>
                <a:cubicBezTo>
                  <a:pt x="1241689" y="3821609"/>
                  <a:pt x="1376996" y="3826444"/>
                  <a:pt x="1499503" y="3886634"/>
                </a:cubicBezTo>
                <a:cubicBezTo>
                  <a:pt x="1622009" y="3946823"/>
                  <a:pt x="1708523" y="4050971"/>
                  <a:pt x="1749361" y="4170698"/>
                </a:cubicBezTo>
                <a:lnTo>
                  <a:pt x="1757379" y="4204458"/>
                </a:lnTo>
                <a:lnTo>
                  <a:pt x="1760959" y="4206330"/>
                </a:lnTo>
                <a:lnTo>
                  <a:pt x="1803761" y="4301084"/>
                </a:lnTo>
                <a:cubicBezTo>
                  <a:pt x="1859146" y="4397826"/>
                  <a:pt x="1943020" y="4479632"/>
                  <a:pt x="2050601" y="4532488"/>
                </a:cubicBezTo>
                <a:cubicBezTo>
                  <a:pt x="2337482" y="4673437"/>
                  <a:pt x="2684307" y="4555136"/>
                  <a:pt x="2825256" y="4268255"/>
                </a:cubicBezTo>
                <a:cubicBezTo>
                  <a:pt x="2842875" y="4232395"/>
                  <a:pt x="2856442" y="4195598"/>
                  <a:pt x="2866136" y="4158384"/>
                </a:cubicBezTo>
                <a:lnTo>
                  <a:pt x="2871221" y="4125989"/>
                </a:lnTo>
                <a:lnTo>
                  <a:pt x="2886893" y="4093773"/>
                </a:lnTo>
                <a:cubicBezTo>
                  <a:pt x="2937275" y="4011203"/>
                  <a:pt x="3012140" y="3941630"/>
                  <a:pt x="3107012" y="3897039"/>
                </a:cubicBezTo>
                <a:cubicBezTo>
                  <a:pt x="3233509" y="3837586"/>
                  <a:pt x="3371624" y="3833806"/>
                  <a:pt x="3492666" y="3875753"/>
                </a:cubicBezTo>
                <a:lnTo>
                  <a:pt x="3524546" y="3890345"/>
                </a:lnTo>
                <a:lnTo>
                  <a:pt x="3531971" y="3887075"/>
                </a:lnTo>
                <a:lnTo>
                  <a:pt x="3632714" y="3912789"/>
                </a:lnTo>
                <a:cubicBezTo>
                  <a:pt x="3742865" y="3929910"/>
                  <a:pt x="3859133" y="3915454"/>
                  <a:pt x="3967583" y="3864405"/>
                </a:cubicBezTo>
                <a:cubicBezTo>
                  <a:pt x="4256781" y="3728274"/>
                  <a:pt x="4380866" y="3383477"/>
                  <a:pt x="4244736" y="3094278"/>
                </a:cubicBezTo>
                <a:lnTo>
                  <a:pt x="4216792" y="3044956"/>
                </a:lnTo>
                <a:lnTo>
                  <a:pt x="4219577" y="3031273"/>
                </a:lnTo>
                <a:lnTo>
                  <a:pt x="4198607" y="3002946"/>
                </a:lnTo>
                <a:cubicBezTo>
                  <a:pt x="4132141" y="2892464"/>
                  <a:pt x="4106819" y="2755191"/>
                  <a:pt x="4138394" y="2617313"/>
                </a:cubicBezTo>
                <a:cubicBezTo>
                  <a:pt x="4154183" y="2548373"/>
                  <a:pt x="4182700" y="2485809"/>
                  <a:pt x="4220752" y="2431701"/>
                </a:cubicBezTo>
                <a:lnTo>
                  <a:pt x="4272983" y="2370689"/>
                </a:lnTo>
                <a:lnTo>
                  <a:pt x="4343648" y="2344375"/>
                </a:lnTo>
                <a:cubicBezTo>
                  <a:pt x="4378183" y="2327454"/>
                  <a:pt x="4411534" y="2306820"/>
                  <a:pt x="4443160" y="2282405"/>
                </a:cubicBezTo>
                <a:cubicBezTo>
                  <a:pt x="4696170" y="2087076"/>
                  <a:pt x="4742930" y="1723626"/>
                  <a:pt x="4547602" y="1470615"/>
                </a:cubicBezTo>
                <a:cubicBezTo>
                  <a:pt x="4498769" y="1407363"/>
                  <a:pt x="4439430" y="1357002"/>
                  <a:pt x="4373935" y="1320090"/>
                </a:cubicBezTo>
                <a:cubicBezTo>
                  <a:pt x="4324814" y="1292407"/>
                  <a:pt x="4272231" y="1272290"/>
                  <a:pt x="4218021" y="1259974"/>
                </a:cubicBezTo>
                <a:lnTo>
                  <a:pt x="4171081" y="1252793"/>
                </a:lnTo>
                <a:lnTo>
                  <a:pt x="4166364" y="1246991"/>
                </a:lnTo>
                <a:lnTo>
                  <a:pt x="4131684" y="1245867"/>
                </a:lnTo>
                <a:cubicBezTo>
                  <a:pt x="4006219" y="1229725"/>
                  <a:pt x="3886910" y="1165720"/>
                  <a:pt x="3803500" y="1057677"/>
                </a:cubicBezTo>
                <a:cubicBezTo>
                  <a:pt x="3720088" y="949635"/>
                  <a:pt x="3688366" y="818010"/>
                  <a:pt x="3704509" y="692544"/>
                </a:cubicBezTo>
                <a:lnTo>
                  <a:pt x="3706934" y="681873"/>
                </a:lnTo>
                <a:lnTo>
                  <a:pt x="3705565" y="680190"/>
                </a:lnTo>
                <a:lnTo>
                  <a:pt x="3709583" y="662517"/>
                </a:lnTo>
                <a:cubicBezTo>
                  <a:pt x="3728483" y="515612"/>
                  <a:pt x="3691340" y="361498"/>
                  <a:pt x="3593676" y="234993"/>
                </a:cubicBezTo>
                <a:cubicBezTo>
                  <a:pt x="3544844" y="171739"/>
                  <a:pt x="3485504" y="121378"/>
                  <a:pt x="3420009" y="84466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1" name="Rectangle 286"/>
          <p:cNvSpPr txBox="1">
            <a:spLocks noChangeArrowheads="1"/>
          </p:cNvSpPr>
          <p:nvPr/>
        </p:nvSpPr>
        <p:spPr bwMode="auto">
          <a:xfrm>
            <a:off x="6029134" y="5108932"/>
            <a:ext cx="257125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</a:pPr>
            <a:r>
              <a:rPr lang="en-US" sz="1200" dirty="0" smtClean="0"/>
              <a:t>Concurrent Enrollment; ASCENT; Grad Guidelines tools to help  high school students begin college credits up to an Associate’s Degree in High School</a:t>
            </a:r>
            <a:endParaRPr lang="en-US" sz="1200" dirty="0"/>
          </a:p>
        </p:txBody>
      </p:sp>
      <p:sp>
        <p:nvSpPr>
          <p:cNvPr id="76" name="Oval 75"/>
          <p:cNvSpPr>
            <a:spLocks/>
          </p:cNvSpPr>
          <p:nvPr/>
        </p:nvSpPr>
        <p:spPr>
          <a:xfrm rot="20030065">
            <a:off x="3927457" y="1763248"/>
            <a:ext cx="978808" cy="95002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sp>
        <p:nvSpPr>
          <p:cNvPr id="73" name="Oval 72"/>
          <p:cNvSpPr>
            <a:spLocks/>
          </p:cNvSpPr>
          <p:nvPr/>
        </p:nvSpPr>
        <p:spPr>
          <a:xfrm rot="20030065">
            <a:off x="2526417" y="2431356"/>
            <a:ext cx="978808" cy="95002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2"/>
              </a:solidFill>
            </a:endParaRPr>
          </a:p>
        </p:txBody>
      </p:sp>
      <p:sp>
        <p:nvSpPr>
          <p:cNvPr id="117" name="Oval 116"/>
          <p:cNvSpPr>
            <a:spLocks/>
          </p:cNvSpPr>
          <p:nvPr/>
        </p:nvSpPr>
        <p:spPr>
          <a:xfrm rot="3082366" flipH="1">
            <a:off x="2202733" y="3895677"/>
            <a:ext cx="950020" cy="978808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sp>
        <p:nvSpPr>
          <p:cNvPr id="109" name="Oval 108"/>
          <p:cNvSpPr>
            <a:spLocks/>
          </p:cNvSpPr>
          <p:nvPr/>
        </p:nvSpPr>
        <p:spPr>
          <a:xfrm flipH="1">
            <a:off x="3162138" y="5101449"/>
            <a:ext cx="978808" cy="95002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sp>
        <p:nvSpPr>
          <p:cNvPr id="106" name="Oval 105"/>
          <p:cNvSpPr>
            <a:spLocks/>
          </p:cNvSpPr>
          <p:nvPr/>
        </p:nvSpPr>
        <p:spPr>
          <a:xfrm flipH="1">
            <a:off x="4723145" y="5101449"/>
            <a:ext cx="978808" cy="95002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sp>
        <p:nvSpPr>
          <p:cNvPr id="125" name="Oval 124"/>
          <p:cNvSpPr>
            <a:spLocks/>
          </p:cNvSpPr>
          <p:nvPr/>
        </p:nvSpPr>
        <p:spPr>
          <a:xfrm rot="18517634">
            <a:off x="5703723" y="3895677"/>
            <a:ext cx="950020" cy="978808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sp>
        <p:nvSpPr>
          <p:cNvPr id="160" name="Oval 159"/>
          <p:cNvSpPr>
            <a:spLocks/>
          </p:cNvSpPr>
          <p:nvPr/>
        </p:nvSpPr>
        <p:spPr>
          <a:xfrm rot="1569935" flipH="1">
            <a:off x="5340806" y="2422530"/>
            <a:ext cx="978808" cy="95002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3875046" y="1918764"/>
            <a:ext cx="108363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1400" b="1"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Sector </a:t>
            </a:r>
            <a:br>
              <a:rPr lang="en-US" sz="1200" dirty="0" smtClean="0">
                <a:solidFill>
                  <a:schemeClr val="tx2"/>
                </a:solidFill>
              </a:rPr>
            </a:br>
            <a:r>
              <a:rPr lang="en-US" sz="1200" dirty="0" smtClean="0">
                <a:solidFill>
                  <a:schemeClr val="tx2"/>
                </a:solidFill>
              </a:rPr>
              <a:t>partner-</a:t>
            </a:r>
            <a:br>
              <a:rPr lang="en-US" sz="1200" dirty="0" smtClean="0">
                <a:solidFill>
                  <a:schemeClr val="tx2"/>
                </a:solidFill>
              </a:rPr>
            </a:br>
            <a:r>
              <a:rPr lang="en-US" sz="1200" dirty="0" smtClean="0">
                <a:solidFill>
                  <a:schemeClr val="tx2"/>
                </a:solidFill>
              </a:rPr>
              <a:t>ships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5367654" y="2740710"/>
            <a:ext cx="925112" cy="35847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lvl="0" indent="0" algn="ctr" defTabSz="895350" eaLnBrk="1" hangingPunct="1">
              <a:buClr>
                <a:schemeClr val="tx2"/>
              </a:buClr>
              <a:defRPr sz="1050" b="1" baseline="0">
                <a:solidFill>
                  <a:schemeClr val="accent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dirty="0">
                <a:solidFill>
                  <a:schemeClr val="tx2"/>
                </a:solidFill>
              </a:rPr>
              <a:t>Career </a:t>
            </a:r>
            <a:r>
              <a:rPr lang="en-US" sz="1200" dirty="0" smtClean="0">
                <a:solidFill>
                  <a:schemeClr val="tx2"/>
                </a:solidFill>
              </a:rPr>
              <a:t/>
            </a:r>
            <a:br>
              <a:rPr lang="en-US" sz="1200" dirty="0" smtClean="0">
                <a:solidFill>
                  <a:schemeClr val="tx2"/>
                </a:solidFill>
              </a:rPr>
            </a:br>
            <a:r>
              <a:rPr lang="en-US" sz="1200" dirty="0" smtClean="0">
                <a:solidFill>
                  <a:schemeClr val="tx2"/>
                </a:solidFill>
              </a:rPr>
              <a:t>Pathways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2619563" y="2600870"/>
            <a:ext cx="787387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lvl="0" indent="0" algn="ctr" defTabSz="895350" eaLnBrk="1" hangingPunct="1">
              <a:buClr>
                <a:schemeClr val="tx2"/>
              </a:buClr>
              <a:defRPr sz="1050" b="1" baseline="0">
                <a:solidFill>
                  <a:schemeClr val="accent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dirty="0" smtClean="0">
                <a:solidFill>
                  <a:schemeClr val="tx2"/>
                </a:solidFill>
              </a:rPr>
              <a:t>Statewide Industry Assn’s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0417" name="TextBox 60416"/>
          <p:cNvSpPr txBox="1"/>
          <p:nvPr/>
        </p:nvSpPr>
        <p:spPr>
          <a:xfrm>
            <a:off x="2274388" y="4108082"/>
            <a:ext cx="80578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lvl="0" indent="0" algn="ctr" defTabSz="895350" eaLnBrk="1" hangingPunct="1">
              <a:buClr>
                <a:schemeClr val="tx2"/>
              </a:buClr>
              <a:defRPr sz="1050" b="1" baseline="0">
                <a:solidFill>
                  <a:schemeClr val="accent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dirty="0">
                <a:solidFill>
                  <a:schemeClr val="tx2"/>
                </a:solidFill>
              </a:rPr>
              <a:t>BEL </a:t>
            </a:r>
            <a:r>
              <a:rPr lang="en-US" sz="1200" dirty="0" smtClean="0">
                <a:solidFill>
                  <a:schemeClr val="tx2"/>
                </a:solidFill>
              </a:rPr>
              <a:t/>
            </a:r>
            <a:br>
              <a:rPr lang="en-US" sz="1200" dirty="0" smtClean="0">
                <a:solidFill>
                  <a:schemeClr val="tx2"/>
                </a:solidFill>
              </a:rPr>
            </a:br>
            <a:r>
              <a:rPr lang="en-US" sz="1200" dirty="0" smtClean="0">
                <a:solidFill>
                  <a:schemeClr val="tx2"/>
                </a:solidFill>
              </a:rPr>
              <a:t>Com-mission 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0419" name="TextBox 60418"/>
          <p:cNvSpPr txBox="1"/>
          <p:nvPr/>
        </p:nvSpPr>
        <p:spPr>
          <a:xfrm>
            <a:off x="5765687" y="3994792"/>
            <a:ext cx="826092" cy="71694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lvl="0" indent="0" algn="ctr" defTabSz="895350" eaLnBrk="1" hangingPunct="1">
              <a:buClr>
                <a:schemeClr val="tx2"/>
              </a:buClr>
              <a:defRPr sz="1050" b="1" baseline="0">
                <a:solidFill>
                  <a:schemeClr val="accent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dirty="0">
                <a:solidFill>
                  <a:schemeClr val="tx2"/>
                </a:solidFill>
              </a:rPr>
              <a:t>Career </a:t>
            </a:r>
            <a:r>
              <a:rPr lang="en-US" sz="1200" dirty="0" smtClean="0">
                <a:solidFill>
                  <a:schemeClr val="tx2"/>
                </a:solidFill>
              </a:rPr>
              <a:t/>
            </a:r>
            <a:br>
              <a:rPr lang="en-US" sz="1200" dirty="0" smtClean="0">
                <a:solidFill>
                  <a:schemeClr val="tx2"/>
                </a:solidFill>
              </a:rPr>
            </a:br>
            <a:r>
              <a:rPr lang="en-US" sz="1200" dirty="0" smtClean="0">
                <a:solidFill>
                  <a:schemeClr val="tx2"/>
                </a:solidFill>
              </a:rPr>
              <a:t>&amp; </a:t>
            </a:r>
            <a:r>
              <a:rPr lang="en-US" sz="1200" dirty="0">
                <a:solidFill>
                  <a:schemeClr val="tx2"/>
                </a:solidFill>
              </a:rPr>
              <a:t>Technical </a:t>
            </a:r>
            <a:r>
              <a:rPr lang="en-US" sz="1200" dirty="0" smtClean="0">
                <a:solidFill>
                  <a:schemeClr val="tx2"/>
                </a:solidFill>
              </a:rPr>
              <a:t/>
            </a:r>
            <a:br>
              <a:rPr lang="en-US" sz="1200" dirty="0" smtClean="0">
                <a:solidFill>
                  <a:schemeClr val="tx2"/>
                </a:solidFill>
              </a:rPr>
            </a:br>
            <a:r>
              <a:rPr lang="en-US" sz="1200" dirty="0" smtClean="0">
                <a:solidFill>
                  <a:schemeClr val="tx2"/>
                </a:solidFill>
              </a:rPr>
              <a:t>Education 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0422" name="TextBox 60421"/>
          <p:cNvSpPr txBox="1"/>
          <p:nvPr/>
        </p:nvSpPr>
        <p:spPr>
          <a:xfrm>
            <a:off x="4792814" y="5147641"/>
            <a:ext cx="839470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lvl="0" indent="0" algn="ctr" defTabSz="895350" eaLnBrk="1" hangingPunct="1">
              <a:buClr>
                <a:schemeClr val="tx2"/>
              </a:buClr>
              <a:defRPr sz="1050" b="1" baseline="0">
                <a:solidFill>
                  <a:schemeClr val="accent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dirty="0" smtClean="0">
                <a:solidFill>
                  <a:schemeClr val="tx2"/>
                </a:solidFill>
              </a:rPr>
              <a:t>Post-Secondary Workforce Readiness 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0425" name="TextBox 60424"/>
          <p:cNvSpPr txBox="1"/>
          <p:nvPr/>
        </p:nvSpPr>
        <p:spPr>
          <a:xfrm>
            <a:off x="3206221" y="5419629"/>
            <a:ext cx="890642" cy="35847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lvl="0" indent="0" algn="ctr" defTabSz="895350" eaLnBrk="1" hangingPunct="1">
              <a:buClr>
                <a:schemeClr val="tx2"/>
              </a:buClr>
              <a:defRPr sz="1050" b="1" baseline="0">
                <a:solidFill>
                  <a:schemeClr val="accent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200" dirty="0">
                <a:solidFill>
                  <a:schemeClr val="tx2"/>
                </a:solidFill>
              </a:rPr>
              <a:t>Opportunity </a:t>
            </a:r>
            <a:r>
              <a:rPr lang="en-US" sz="1200" dirty="0" smtClean="0">
                <a:solidFill>
                  <a:schemeClr val="tx2"/>
                </a:solidFill>
              </a:rPr>
              <a:t/>
            </a:r>
            <a:br>
              <a:rPr lang="en-US" sz="1200" dirty="0" smtClean="0">
                <a:solidFill>
                  <a:schemeClr val="tx2"/>
                </a:solidFill>
              </a:rPr>
            </a:br>
            <a:r>
              <a:rPr lang="en-US" sz="1200" dirty="0" smtClean="0">
                <a:solidFill>
                  <a:schemeClr val="tx2"/>
                </a:solidFill>
              </a:rPr>
              <a:t>Youth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6" name="Rectangle 286"/>
          <p:cNvSpPr txBox="1">
            <a:spLocks noChangeArrowheads="1"/>
          </p:cNvSpPr>
          <p:nvPr/>
        </p:nvSpPr>
        <p:spPr bwMode="auto">
          <a:xfrm>
            <a:off x="3345367" y="3699210"/>
            <a:ext cx="207586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ct val="10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BASIC will build on Colorado’s emerging workforce development infrastructure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286"/>
          <p:cNvSpPr txBox="1">
            <a:spLocks noChangeArrowheads="1"/>
          </p:cNvSpPr>
          <p:nvPr/>
        </p:nvSpPr>
        <p:spPr bwMode="auto">
          <a:xfrm>
            <a:off x="196305" y="1238308"/>
            <a:ext cx="178131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</a:pPr>
            <a:r>
              <a:rPr lang="en-US" sz="1200" dirty="0" smtClean="0"/>
              <a:t>Network of businesses and schools for K-12 workplace learning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Statewide infrastructure for industry engagement</a:t>
            </a:r>
            <a:endParaRPr lang="en-US" sz="1200" dirty="0"/>
          </a:p>
        </p:txBody>
      </p:sp>
      <p:sp>
        <p:nvSpPr>
          <p:cNvPr id="22" name="Rectangle 286"/>
          <p:cNvSpPr txBox="1">
            <a:spLocks noChangeArrowheads="1"/>
          </p:cNvSpPr>
          <p:nvPr/>
        </p:nvSpPr>
        <p:spPr bwMode="auto">
          <a:xfrm>
            <a:off x="161897" y="5059116"/>
            <a:ext cx="268255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</a:pPr>
            <a:r>
              <a:rPr lang="en-US" sz="1200" dirty="0" smtClean="0"/>
              <a:t>Supports career training for opportunity youth (age 16-24, out of school and work)</a:t>
            </a:r>
            <a:endParaRPr lang="en-US" sz="1200" dirty="0"/>
          </a:p>
        </p:txBody>
      </p:sp>
      <p:sp>
        <p:nvSpPr>
          <p:cNvPr id="38" name="Freeform 37"/>
          <p:cNvSpPr/>
          <p:nvPr/>
        </p:nvSpPr>
        <p:spPr>
          <a:xfrm>
            <a:off x="4411080" y="1443206"/>
            <a:ext cx="547596" cy="416019"/>
          </a:xfrm>
          <a:custGeom>
            <a:avLst/>
            <a:gdLst>
              <a:gd name="connsiteX0" fmla="*/ 0 w 1562100"/>
              <a:gd name="connsiteY0" fmla="*/ 546100 h 546100"/>
              <a:gd name="connsiteX1" fmla="*/ 0 w 1562100"/>
              <a:gd name="connsiteY1" fmla="*/ 0 h 546100"/>
              <a:gd name="connsiteX2" fmla="*/ 1562100 w 1562100"/>
              <a:gd name="connsiteY2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546100">
                <a:moveTo>
                  <a:pt x="0" y="546100"/>
                </a:moveTo>
                <a:lnTo>
                  <a:pt x="0" y="0"/>
                </a:lnTo>
                <a:lnTo>
                  <a:pt x="1562100" y="0"/>
                </a:lnTo>
              </a:path>
            </a:pathLst>
          </a:custGeom>
          <a:noFill/>
          <a:ln w="9525">
            <a:solidFill>
              <a:schemeClr val="tx1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4958676" y="1086184"/>
            <a:ext cx="0" cy="11025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cxnSpLocks/>
          </p:cNvCxnSpPr>
          <p:nvPr/>
        </p:nvCxnSpPr>
        <p:spPr>
          <a:xfrm flipV="1">
            <a:off x="6591779" y="2049153"/>
            <a:ext cx="0" cy="1164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065069" y="2572394"/>
            <a:ext cx="526710" cy="0"/>
          </a:xfrm>
          <a:prstGeom prst="line">
            <a:avLst/>
          </a:prstGeom>
          <a:noFill/>
          <a:ln w="9525">
            <a:solidFill>
              <a:schemeClr val="tx1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9" name="Freeform 178"/>
          <p:cNvSpPr/>
          <p:nvPr/>
        </p:nvSpPr>
        <p:spPr>
          <a:xfrm flipV="1">
            <a:off x="5265757" y="5951415"/>
            <a:ext cx="693629" cy="326442"/>
          </a:xfrm>
          <a:custGeom>
            <a:avLst/>
            <a:gdLst>
              <a:gd name="connsiteX0" fmla="*/ 0 w 1562100"/>
              <a:gd name="connsiteY0" fmla="*/ 546100 h 546100"/>
              <a:gd name="connsiteX1" fmla="*/ 0 w 1562100"/>
              <a:gd name="connsiteY1" fmla="*/ 0 h 546100"/>
              <a:gd name="connsiteX2" fmla="*/ 1562100 w 1562100"/>
              <a:gd name="connsiteY2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546100">
                <a:moveTo>
                  <a:pt x="0" y="546100"/>
                </a:moveTo>
                <a:lnTo>
                  <a:pt x="0" y="0"/>
                </a:lnTo>
                <a:lnTo>
                  <a:pt x="1562100" y="0"/>
                </a:lnTo>
              </a:path>
            </a:pathLst>
          </a:custGeom>
          <a:noFill/>
          <a:ln w="9525">
            <a:solidFill>
              <a:schemeClr val="tx1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180" name="Straight Connector 179"/>
          <p:cNvCxnSpPr>
            <a:cxnSpLocks/>
          </p:cNvCxnSpPr>
          <p:nvPr/>
        </p:nvCxnSpPr>
        <p:spPr>
          <a:xfrm>
            <a:off x="5959386" y="5212529"/>
            <a:ext cx="0" cy="12109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Freeform 181"/>
          <p:cNvSpPr/>
          <p:nvPr/>
        </p:nvSpPr>
        <p:spPr>
          <a:xfrm flipH="1" flipV="1">
            <a:off x="2957913" y="5951415"/>
            <a:ext cx="693629" cy="326442"/>
          </a:xfrm>
          <a:custGeom>
            <a:avLst/>
            <a:gdLst>
              <a:gd name="connsiteX0" fmla="*/ 0 w 1562100"/>
              <a:gd name="connsiteY0" fmla="*/ 546100 h 546100"/>
              <a:gd name="connsiteX1" fmla="*/ 0 w 1562100"/>
              <a:gd name="connsiteY1" fmla="*/ 0 h 546100"/>
              <a:gd name="connsiteX2" fmla="*/ 1562100 w 1562100"/>
              <a:gd name="connsiteY2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546100">
                <a:moveTo>
                  <a:pt x="0" y="546100"/>
                </a:moveTo>
                <a:lnTo>
                  <a:pt x="0" y="0"/>
                </a:lnTo>
                <a:lnTo>
                  <a:pt x="1562100" y="0"/>
                </a:lnTo>
              </a:path>
            </a:pathLst>
          </a:custGeom>
          <a:noFill/>
          <a:ln w="9525">
            <a:solidFill>
              <a:schemeClr val="tx1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184" name="Straight Connector 183"/>
          <p:cNvCxnSpPr>
            <a:cxnSpLocks/>
          </p:cNvCxnSpPr>
          <p:nvPr/>
        </p:nvCxnSpPr>
        <p:spPr>
          <a:xfrm flipH="1" flipV="1">
            <a:off x="2268744" y="1203233"/>
            <a:ext cx="0" cy="1716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H="1">
            <a:off x="2271446" y="2572394"/>
            <a:ext cx="526710" cy="0"/>
          </a:xfrm>
          <a:prstGeom prst="line">
            <a:avLst/>
          </a:prstGeom>
          <a:noFill/>
          <a:ln w="9525">
            <a:solidFill>
              <a:schemeClr val="tx1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7647" y="3952343"/>
            <a:ext cx="1862546" cy="541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2566" y="6168776"/>
            <a:ext cx="1454513" cy="254540"/>
          </a:xfrm>
          <a:prstGeom prst="rect">
            <a:avLst/>
          </a:prstGeom>
        </p:spPr>
      </p:pic>
      <p:cxnSp>
        <p:nvCxnSpPr>
          <p:cNvPr id="45" name="Straight Connector 44"/>
          <p:cNvCxnSpPr>
            <a:cxnSpLocks/>
            <a:stCxn id="12" idx="1"/>
          </p:cNvCxnSpPr>
          <p:nvPr/>
        </p:nvCxnSpPr>
        <p:spPr>
          <a:xfrm flipV="1">
            <a:off x="6922296" y="3548510"/>
            <a:ext cx="3586" cy="1054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395586" y="4223291"/>
            <a:ext cx="526710" cy="0"/>
          </a:xfrm>
          <a:prstGeom prst="line">
            <a:avLst/>
          </a:prstGeom>
          <a:noFill/>
          <a:ln w="9525">
            <a:solidFill>
              <a:schemeClr val="tx1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Rectangle 286"/>
          <p:cNvSpPr txBox="1">
            <a:spLocks noChangeArrowheads="1"/>
          </p:cNvSpPr>
          <p:nvPr/>
        </p:nvSpPr>
        <p:spPr bwMode="auto">
          <a:xfrm>
            <a:off x="6672166" y="1981531"/>
            <a:ext cx="183154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</a:pPr>
            <a:r>
              <a:rPr lang="en-US" sz="1100" dirty="0"/>
              <a:t>A</a:t>
            </a:r>
            <a:r>
              <a:rPr lang="en-US" sz="1100" dirty="0" smtClean="0"/>
              <a:t> </a:t>
            </a:r>
            <a:r>
              <a:rPr lang="en-US" sz="1100" dirty="0"/>
              <a:t>series of connected education and training programs, work experiences, and student support </a:t>
            </a:r>
            <a:r>
              <a:rPr lang="en-US" sz="1100" dirty="0" smtClean="0"/>
              <a:t>services, driven by industry.</a:t>
            </a:r>
            <a:endParaRPr lang="en-US" sz="1100" dirty="0"/>
          </a:p>
        </p:txBody>
      </p:sp>
      <p:sp>
        <p:nvSpPr>
          <p:cNvPr id="47" name="Rectangle 286"/>
          <p:cNvSpPr txBox="1">
            <a:spLocks noChangeArrowheads="1"/>
          </p:cNvSpPr>
          <p:nvPr/>
        </p:nvSpPr>
        <p:spPr bwMode="auto">
          <a:xfrm>
            <a:off x="6948135" y="3492871"/>
            <a:ext cx="17894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</a:pPr>
            <a:r>
              <a:rPr lang="en-US" sz="1200" dirty="0" smtClean="0"/>
              <a:t>Career and technical programming in schools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2296" y="4384072"/>
            <a:ext cx="1535881" cy="437403"/>
          </a:xfrm>
          <a:prstGeom prst="rect">
            <a:avLst/>
          </a:prstGeom>
        </p:spPr>
      </p:pic>
      <p:cxnSp>
        <p:nvCxnSpPr>
          <p:cNvPr id="51" name="Straight Connector 50"/>
          <p:cNvCxnSpPr>
            <a:cxnSpLocks/>
          </p:cNvCxnSpPr>
          <p:nvPr/>
        </p:nvCxnSpPr>
        <p:spPr>
          <a:xfrm>
            <a:off x="2955146" y="5212529"/>
            <a:ext cx="0" cy="12109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084" y="5651562"/>
            <a:ext cx="1115607" cy="4694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49" y="6168289"/>
            <a:ext cx="1361868" cy="2555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481" y="6105556"/>
            <a:ext cx="1168182" cy="328638"/>
          </a:xfrm>
          <a:prstGeom prst="rect">
            <a:avLst/>
          </a:prstGeom>
        </p:spPr>
      </p:pic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1751338" y="3748013"/>
            <a:ext cx="1" cy="8753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1766183" y="4118081"/>
            <a:ext cx="624228" cy="0"/>
          </a:xfrm>
          <a:prstGeom prst="line">
            <a:avLst/>
          </a:prstGeom>
          <a:noFill/>
          <a:ln w="9525">
            <a:solidFill>
              <a:schemeClr val="tx1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9" name="Rectangle 286"/>
          <p:cNvSpPr txBox="1">
            <a:spLocks noChangeArrowheads="1"/>
          </p:cNvSpPr>
          <p:nvPr/>
        </p:nvSpPr>
        <p:spPr bwMode="auto">
          <a:xfrm>
            <a:off x="158635" y="3717793"/>
            <a:ext cx="16464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0"/>
              </a:spcBef>
            </a:pPr>
            <a:r>
              <a:rPr lang="en-US" sz="1200" dirty="0" smtClean="0"/>
              <a:t>Governor’s platform to champion workplace learning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87" y="4239866"/>
            <a:ext cx="998797" cy="508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49" y="2489363"/>
            <a:ext cx="1123845" cy="476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407" y="2424260"/>
            <a:ext cx="605552" cy="541766"/>
          </a:xfrm>
          <a:prstGeom prst="rect">
            <a:avLst/>
          </a:prstGeom>
        </p:spPr>
      </p:pic>
      <p:pic>
        <p:nvPicPr>
          <p:cNvPr id="65691" name="Picture 15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320" y="1091295"/>
            <a:ext cx="1419251" cy="44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693" name="Picture 15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937" y="1651215"/>
            <a:ext cx="985782" cy="30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698" name="Picture 16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145" y="5681420"/>
            <a:ext cx="1017598" cy="40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700" name="Picture 16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07" y="6164489"/>
            <a:ext cx="1214832" cy="27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701" name="Picture 16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82" y="3048612"/>
            <a:ext cx="1311007" cy="33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704" name="Picture 168" descr="http://cftws.org/wp-content/uploads/ColoradoBankers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36" y="3048612"/>
            <a:ext cx="941502" cy="41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92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25776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87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230188"/>
            <a:ext cx="8618537" cy="7386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Leading businesses across the state have partnered </a:t>
            </a:r>
            <a:br>
              <a:rPr lang="en-US" sz="2400" dirty="0"/>
            </a:br>
            <a:r>
              <a:rPr lang="en-US" sz="2400" dirty="0"/>
              <a:t>with BASIC </a:t>
            </a:r>
          </a:p>
        </p:txBody>
      </p:sp>
      <p:sp>
        <p:nvSpPr>
          <p:cNvPr id="50" name="Rectangle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61730" y="1037323"/>
            <a:ext cx="7520730" cy="4974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6786567" y="1975164"/>
            <a:ext cx="1825862" cy="3098649"/>
          </a:xfrm>
          <a:prstGeom prst="rect">
            <a:avLst/>
          </a:prstGeom>
          <a:solidFill>
            <a:schemeClr val="bg1">
              <a:alpha val="91000"/>
            </a:schemeClr>
          </a:solidFill>
          <a:ln w="19050">
            <a:solidFill>
              <a:schemeClr val="accent3"/>
            </a:solidFill>
          </a:ln>
          <a:effectLst/>
        </p:spPr>
        <p:txBody>
          <a:bodyPr vert="horz" wrap="square" lIns="101600" tIns="101600" rIns="101600" bIns="101600" rtlCol="0" anchor="ctr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587" lvl="1" indent="0" defTabSz="895350" eaLnBrk="1" hangingPunct="1">
              <a:spcBef>
                <a:spcPct val="30000"/>
              </a:spcBef>
              <a:buClr>
                <a:schemeClr val="tx2"/>
              </a:buClr>
              <a:buSzPct val="125000"/>
              <a:buFont typeface="Arial" charset="0"/>
              <a:buNone/>
              <a:defRPr sz="1400" b="1" baseline="0">
                <a:solidFill>
                  <a:schemeClr val="accent4"/>
                </a:solidFill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48" name="TextBox 47"/>
          <p:cNvSpPr txBox="1">
            <a:spLocks/>
          </p:cNvSpPr>
          <p:nvPr/>
        </p:nvSpPr>
        <p:spPr>
          <a:xfrm>
            <a:off x="6866238" y="2018586"/>
            <a:ext cx="1666520" cy="3011805"/>
          </a:xfrm>
          <a:prstGeom prst="rect">
            <a:avLst/>
          </a:prstGeom>
          <a:noFill/>
          <a:ln w="76200">
            <a:noFill/>
          </a:ln>
        </p:spPr>
        <p:txBody>
          <a:bodyPr vert="horz" wrap="square" lIns="0" tIns="0" rIns="0" bIns="0" rtlCol="0" anchor="ctr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300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As a business-led initiative, designed to respond to an ever-changing economy and labor market, BASIC operates independently of Colorado’s political and economic cycle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3" name="AutoShape 250"/>
          <p:cNvSpPr>
            <a:spLocks noChangeArrowheads="1"/>
          </p:cNvSpPr>
          <p:nvPr/>
        </p:nvSpPr>
        <p:spPr bwMode="auto">
          <a:xfrm>
            <a:off x="245821" y="1130215"/>
            <a:ext cx="1607474" cy="25690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en-US" b="1" baseline="0" noProof="0" dirty="0" smtClean="0">
                <a:solidFill>
                  <a:schemeClr val="tx2"/>
                </a:solidFill>
                <a:latin typeface="+mn-lt"/>
                <a:ea typeface="+mn-ea"/>
              </a:rPr>
              <a:t>BASIC sectors</a:t>
            </a:r>
            <a:endParaRPr lang="en-US" b="1" baseline="0" noProof="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1965491" y="2503695"/>
            <a:ext cx="471482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1965491" y="4249401"/>
            <a:ext cx="471482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1943280" y="5337528"/>
            <a:ext cx="471482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/>
          </p:cNvSpPr>
          <p:nvPr/>
        </p:nvSpPr>
        <p:spPr>
          <a:xfrm>
            <a:off x="245820" y="3353984"/>
            <a:ext cx="1607473" cy="776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72009" tIns="72009" rIns="72009" bIns="72009" rtlCol="0" anchor="ctr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 smtClean="0">
                <a:solidFill>
                  <a:schemeClr val="tx2"/>
                </a:solidFill>
              </a:rPr>
              <a:t>Education 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3" t="12201" r="81637" b="11387"/>
          <a:stretch/>
        </p:blipFill>
        <p:spPr bwMode="gray">
          <a:xfrm>
            <a:off x="1978452" y="3350902"/>
            <a:ext cx="1179010" cy="74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4800" y="3389043"/>
            <a:ext cx="1433092" cy="7020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107"/>
          <a:stretch/>
        </p:blipFill>
        <p:spPr>
          <a:xfrm>
            <a:off x="4114111" y="3353984"/>
            <a:ext cx="1889783" cy="458577"/>
          </a:xfrm>
          <a:prstGeom prst="rect">
            <a:avLst/>
          </a:prstGeom>
        </p:spPr>
      </p:pic>
      <p:sp>
        <p:nvSpPr>
          <p:cNvPr id="22" name="TextBox 21"/>
          <p:cNvSpPr txBox="1">
            <a:spLocks/>
          </p:cNvSpPr>
          <p:nvPr/>
        </p:nvSpPr>
        <p:spPr>
          <a:xfrm>
            <a:off x="245821" y="5421926"/>
            <a:ext cx="1607473" cy="526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72009" tIns="72009" rIns="72009" bIns="72009" rtlCol="0" anchor="ctr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 smtClean="0">
                <a:solidFill>
                  <a:schemeClr val="tx2"/>
                </a:solidFill>
              </a:rPr>
              <a:t>Government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086" y="5390807"/>
            <a:ext cx="685263" cy="61927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7520" y="5458588"/>
            <a:ext cx="640135" cy="49004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3580" y="5526843"/>
            <a:ext cx="738997" cy="360420"/>
          </a:xfrm>
          <a:prstGeom prst="rect">
            <a:avLst/>
          </a:prstGeom>
        </p:spPr>
      </p:pic>
      <p:sp>
        <p:nvSpPr>
          <p:cNvPr id="19" name="TextBox 18"/>
          <p:cNvSpPr txBox="1">
            <a:spLocks/>
          </p:cNvSpPr>
          <p:nvPr/>
        </p:nvSpPr>
        <p:spPr>
          <a:xfrm>
            <a:off x="245820" y="4263450"/>
            <a:ext cx="1607474" cy="1002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72009" tIns="72009" rIns="72009" bIns="72009" rtlCol="0" anchor="ctr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 smtClean="0">
                <a:solidFill>
                  <a:schemeClr val="tx2"/>
                </a:solidFill>
              </a:rPr>
              <a:t>Community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257" y="4316036"/>
            <a:ext cx="911778" cy="544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52344" y="4841411"/>
            <a:ext cx="1250188" cy="4242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623" y="4316036"/>
            <a:ext cx="649385" cy="3446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98641" y="4987938"/>
            <a:ext cx="1317613" cy="2776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180" y="4741001"/>
            <a:ext cx="806322" cy="4938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548" y="4339502"/>
            <a:ext cx="943030" cy="29775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960395" y="4249401"/>
            <a:ext cx="122183" cy="238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 smtClean="0"/>
              <a:t>*</a:t>
            </a:r>
            <a:endParaRPr lang="en-US" b="1" dirty="0"/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245821" y="1408760"/>
            <a:ext cx="1607474" cy="10215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72009" tIns="72009" rIns="72009" bIns="72009" rtlCol="0" anchor="ctr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 smtClean="0">
                <a:solidFill>
                  <a:schemeClr val="tx2"/>
                </a:solidFill>
              </a:rPr>
              <a:t>Business 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826" y="1974982"/>
            <a:ext cx="1312520" cy="4616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490" t="16608" r="3205" b="6363"/>
          <a:stretch/>
        </p:blipFill>
        <p:spPr bwMode="gray">
          <a:xfrm>
            <a:off x="3336191" y="2635962"/>
            <a:ext cx="601817" cy="54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771" t="38694" r="19307" b="21302"/>
          <a:stretch/>
        </p:blipFill>
        <p:spPr bwMode="gray">
          <a:xfrm>
            <a:off x="2077317" y="2680664"/>
            <a:ext cx="967296" cy="45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06" y="1695842"/>
            <a:ext cx="574810" cy="585133"/>
          </a:xfrm>
          <a:prstGeom prst="rect">
            <a:avLst/>
          </a:prstGeom>
        </p:spPr>
      </p:pic>
      <p:pic>
        <p:nvPicPr>
          <p:cNvPr id="48169" name="Picture 41" descr="http://highered.colorado.gov/images/template/dhelogo.gif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60418" b="2042"/>
          <a:stretch/>
        </p:blipFill>
        <p:spPr bwMode="auto">
          <a:xfrm>
            <a:off x="5955876" y="5462284"/>
            <a:ext cx="785636" cy="43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AutoShape 249"/>
          <p:cNvCxnSpPr>
            <a:cxnSpLocks noChangeShapeType="1"/>
            <a:stCxn id="59" idx="4"/>
            <a:endCxn id="59" idx="6"/>
          </p:cNvCxnSpPr>
          <p:nvPr/>
        </p:nvCxnSpPr>
        <p:spPr bwMode="auto">
          <a:xfrm>
            <a:off x="1965491" y="1357658"/>
            <a:ext cx="4714822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AutoShape 250"/>
          <p:cNvSpPr>
            <a:spLocks noChangeArrowheads="1"/>
          </p:cNvSpPr>
          <p:nvPr/>
        </p:nvSpPr>
        <p:spPr bwMode="auto">
          <a:xfrm>
            <a:off x="1965491" y="1100342"/>
            <a:ext cx="4714822" cy="257316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Partners </a:t>
            </a:r>
          </a:p>
        </p:txBody>
      </p:sp>
      <p:sp>
        <p:nvSpPr>
          <p:cNvPr id="51" name="4. Footnote"/>
          <p:cNvSpPr txBox="1">
            <a:spLocks noChangeArrowheads="1"/>
          </p:cNvSpPr>
          <p:nvPr/>
        </p:nvSpPr>
        <p:spPr bwMode="auto">
          <a:xfrm>
            <a:off x="119063" y="608012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104775" indent="-104775" defTabSz="895350">
              <a:defRPr sz="1000" baseline="0">
                <a:latin typeface="+mn-lt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dirty="0"/>
              <a:t>1 Partnership in progress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561" y="3558060"/>
            <a:ext cx="789695" cy="533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224" y="4339502"/>
            <a:ext cx="1285985" cy="3158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641" y="1421430"/>
            <a:ext cx="1158821" cy="4600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452" y="2050865"/>
            <a:ext cx="1261985" cy="3099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001" y="1471030"/>
            <a:ext cx="698383" cy="69838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197655" y="2686994"/>
            <a:ext cx="1009753" cy="445057"/>
          </a:xfrm>
          <a:prstGeom prst="rect">
            <a:avLst/>
          </a:prstGeom>
        </p:spPr>
      </p:pic>
      <p:pic>
        <p:nvPicPr>
          <p:cNvPr id="48160" name="Picture 4815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655" y="1492068"/>
            <a:ext cx="1080617" cy="373407"/>
          </a:xfrm>
          <a:prstGeom prst="rect">
            <a:avLst/>
          </a:prstGeom>
        </p:spPr>
      </p:pic>
      <p:pic>
        <p:nvPicPr>
          <p:cNvPr id="44" name="Picture 157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14" y="5462283"/>
            <a:ext cx="1415120" cy="43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>
            <a:spLocks/>
          </p:cNvSpPr>
          <p:nvPr/>
        </p:nvSpPr>
        <p:spPr>
          <a:xfrm>
            <a:off x="245820" y="2510992"/>
            <a:ext cx="1607474" cy="7970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72009" tIns="72009" rIns="72009" bIns="72009" rtlCol="0" anchor="ctr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 smtClean="0">
                <a:solidFill>
                  <a:schemeClr val="tx2"/>
                </a:solidFill>
              </a:rPr>
              <a:t>Industry Intermediaries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7" name="Picture 16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715" y="4848633"/>
            <a:ext cx="1017598" cy="40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9" name="Straight Connector 48"/>
          <p:cNvCxnSpPr>
            <a:cxnSpLocks/>
          </p:cNvCxnSpPr>
          <p:nvPr/>
        </p:nvCxnSpPr>
        <p:spPr>
          <a:xfrm>
            <a:off x="1943280" y="3308057"/>
            <a:ext cx="471482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155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379" y="2776801"/>
            <a:ext cx="1073697" cy="33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44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30" y="1546552"/>
            <a:ext cx="8578850" cy="4308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Swiss Profile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530" y="2471190"/>
            <a:ext cx="7393186" cy="2957274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1911" dirty="0"/>
              <a:t> 3.2% </a:t>
            </a:r>
            <a:r>
              <a:rPr lang="en-US" sz="1911" dirty="0" smtClean="0"/>
              <a:t>unemployment</a:t>
            </a:r>
          </a:p>
          <a:p>
            <a:pPr>
              <a:buFont typeface="Arial" charset="0"/>
              <a:buChar char="•"/>
            </a:pPr>
            <a:r>
              <a:rPr lang="en-US" sz="1911" dirty="0"/>
              <a:t> </a:t>
            </a:r>
            <a:r>
              <a:rPr lang="en-US" sz="1911" dirty="0" smtClean="0"/>
              <a:t>&lt;4% youth unemployment rate</a:t>
            </a:r>
            <a:endParaRPr lang="en-US" sz="1911" dirty="0"/>
          </a:p>
          <a:p>
            <a:pPr>
              <a:buFont typeface="Arial" charset="0"/>
              <a:buChar char="•"/>
            </a:pPr>
            <a:r>
              <a:rPr lang="en-US" sz="1911" dirty="0"/>
              <a:t> 8.2 million population</a:t>
            </a:r>
          </a:p>
          <a:p>
            <a:pPr>
              <a:buFont typeface="Arial" charset="0"/>
              <a:buChar char="•"/>
            </a:pPr>
            <a:r>
              <a:rPr lang="en-US" sz="1911" dirty="0" smtClean="0"/>
              <a:t> 580,000 </a:t>
            </a:r>
            <a:r>
              <a:rPr lang="en-US" sz="1911" dirty="0"/>
              <a:t>businesses</a:t>
            </a:r>
          </a:p>
          <a:p>
            <a:pPr>
              <a:buFont typeface="Arial" charset="0"/>
              <a:buChar char="•"/>
            </a:pPr>
            <a:r>
              <a:rPr lang="en-US" sz="1911" dirty="0" smtClean="0"/>
              <a:t> 70</a:t>
            </a:r>
            <a:r>
              <a:rPr lang="en-US" sz="1911" dirty="0"/>
              <a:t>% of all students choose apprenticeships, no stigma – most CEO's have been apprentices</a:t>
            </a:r>
          </a:p>
          <a:p>
            <a:pPr>
              <a:buFont typeface="Arial" charset="0"/>
              <a:buChar char="•"/>
            </a:pPr>
            <a:r>
              <a:rPr lang="en-US" sz="1911" dirty="0" smtClean="0"/>
              <a:t> 40</a:t>
            </a:r>
            <a:r>
              <a:rPr lang="en-US" sz="1911" dirty="0"/>
              <a:t>% of companies participate in the the program</a:t>
            </a:r>
          </a:p>
          <a:p>
            <a:pPr>
              <a:buFont typeface="Arial" charset="0"/>
              <a:buChar char="•"/>
            </a:pPr>
            <a:r>
              <a:rPr lang="en-US" sz="1911" dirty="0" smtClean="0"/>
              <a:t> About </a:t>
            </a:r>
            <a:r>
              <a:rPr lang="en-US" sz="1911" dirty="0"/>
              <a:t>97% of all students have graduated with a VET Diploma (Vocational Education &amp; Training) or other </a:t>
            </a:r>
            <a:r>
              <a:rPr lang="en-US" sz="1911" dirty="0" smtClean="0"/>
              <a:t>high school degree</a:t>
            </a:r>
            <a:endParaRPr lang="en-US" sz="1911" dirty="0"/>
          </a:p>
          <a:p>
            <a:pPr>
              <a:buFont typeface="Arial" charset="0"/>
              <a:buChar char="•"/>
            </a:pPr>
            <a:endParaRPr lang="en-US" sz="1911" dirty="0"/>
          </a:p>
          <a:p>
            <a:pPr>
              <a:buFont typeface="Arial" charset="0"/>
              <a:buChar char="•"/>
            </a:pPr>
            <a:endParaRPr lang="en-US" sz="191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745" y="906485"/>
            <a:ext cx="4015021" cy="239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259360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3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9063" y="1037323"/>
            <a:ext cx="8618537" cy="546091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vert="horz" lIns="76200" tIns="76200" rIns="76200" bIns="76200" rtlCol="0" anchor="t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230188"/>
            <a:ext cx="8618537" cy="73866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Over the next 10 years, BASIC will evolve from the pilot phase to national leadership in talent development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10802" y="5791902"/>
            <a:ext cx="3915816" cy="549176"/>
          </a:xfrm>
          <a:prstGeom prst="rect">
            <a:avLst/>
          </a:prstGeom>
          <a:solidFill>
            <a:schemeClr val="accent3">
              <a:alpha val="91000"/>
            </a:schemeClr>
          </a:solidFill>
          <a:ln w="19050">
            <a:noFill/>
          </a:ln>
          <a:effectLst/>
        </p:spPr>
        <p:txBody>
          <a:bodyPr vert="horz" wrap="none" lIns="101600" tIns="101600" rIns="101600" bIns="101600" rtlCol="0" anchor="ctr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spcBef>
                <a:spcPct val="30000"/>
              </a:spcBef>
              <a:buNone/>
            </a:pPr>
            <a:r>
              <a:rPr lang="en-US" sz="1100" b="1" dirty="0" smtClean="0">
                <a:solidFill>
                  <a:schemeClr val="accent2">
                    <a:lumMod val="75000"/>
                  </a:schemeClr>
                </a:solidFill>
              </a:rPr>
              <a:t>BASIC</a:t>
            </a:r>
            <a:r>
              <a:rPr lang="en-US" sz="1100" dirty="0" smtClean="0">
                <a:solidFill>
                  <a:schemeClr val="bg1"/>
                </a:solidFill>
              </a:rPr>
              <a:t> is ready to move from the design and pilot phase to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broader implementation across the State of Colorado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" name="Arc 3"/>
          <p:cNvSpPr/>
          <p:nvPr/>
        </p:nvSpPr>
        <p:spPr>
          <a:xfrm flipH="1">
            <a:off x="2905441" y="1989143"/>
            <a:ext cx="1285192" cy="1324135"/>
          </a:xfrm>
          <a:prstGeom prst="arc">
            <a:avLst>
              <a:gd name="adj1" fmla="val 13967237"/>
              <a:gd name="adj2" fmla="val 0"/>
            </a:avLst>
          </a:prstGeom>
          <a:ln w="12700">
            <a:solidFill>
              <a:schemeClr val="accent3">
                <a:lumMod val="75000"/>
              </a:schemeClr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9" name="Freeform 2"/>
          <p:cNvSpPr>
            <a:spLocks/>
          </p:cNvSpPr>
          <p:nvPr/>
        </p:nvSpPr>
        <p:spPr bwMode="auto">
          <a:xfrm>
            <a:off x="207292" y="1772062"/>
            <a:ext cx="8442079" cy="2050660"/>
          </a:xfrm>
          <a:custGeom>
            <a:avLst/>
            <a:gdLst>
              <a:gd name="connsiteX0" fmla="*/ 11596752 w 13919199"/>
              <a:gd name="connsiteY0" fmla="*/ 0 h 5864521"/>
              <a:gd name="connsiteX1" fmla="*/ 13919199 w 13919199"/>
              <a:gd name="connsiteY1" fmla="*/ 0 h 5864521"/>
              <a:gd name="connsiteX2" fmla="*/ 12904561 w 13919199"/>
              <a:gd name="connsiteY2" fmla="*/ 5864521 h 5864521"/>
              <a:gd name="connsiteX3" fmla="*/ 6958030 w 13919199"/>
              <a:gd name="connsiteY3" fmla="*/ 2541430 h 5864521"/>
              <a:gd name="connsiteX4" fmla="*/ 6965950 w 13919199"/>
              <a:gd name="connsiteY4" fmla="*/ 2541430 h 5864521"/>
              <a:gd name="connsiteX5" fmla="*/ 0 w 13919199"/>
              <a:gd name="connsiteY5" fmla="*/ 5084605 h 5864521"/>
              <a:gd name="connsiteX6" fmla="*/ 0 w 13919199"/>
              <a:gd name="connsiteY6" fmla="*/ 4214585 h 5864521"/>
              <a:gd name="connsiteX7" fmla="*/ 2322448 w 13919199"/>
              <a:gd name="connsiteY7" fmla="*/ 4214585 h 5864521"/>
              <a:gd name="connsiteX8" fmla="*/ 2322448 w 13919199"/>
              <a:gd name="connsiteY8" fmla="*/ 3389070 h 5864521"/>
              <a:gd name="connsiteX9" fmla="*/ 4643502 w 13919199"/>
              <a:gd name="connsiteY9" fmla="*/ 3389070 h 5864521"/>
              <a:gd name="connsiteX10" fmla="*/ 4643502 w 13919199"/>
              <a:gd name="connsiteY10" fmla="*/ 2541430 h 5864521"/>
              <a:gd name="connsiteX11" fmla="*/ 6953250 w 13919199"/>
              <a:gd name="connsiteY11" fmla="*/ 2541430 h 5864521"/>
              <a:gd name="connsiteX12" fmla="*/ 6953250 w 13919199"/>
              <a:gd name="connsiteY12" fmla="*/ 1673155 h 5864521"/>
              <a:gd name="connsiteX13" fmla="*/ 9275698 w 13919199"/>
              <a:gd name="connsiteY13" fmla="*/ 1673155 h 5864521"/>
              <a:gd name="connsiteX14" fmla="*/ 9275698 w 13919199"/>
              <a:gd name="connsiteY14" fmla="*/ 847640 h 5864521"/>
              <a:gd name="connsiteX15" fmla="*/ 11596752 w 13919199"/>
              <a:gd name="connsiteY15" fmla="*/ 847640 h 5864521"/>
              <a:gd name="connsiteX16" fmla="*/ 11596752 w 13919199"/>
              <a:gd name="connsiteY16" fmla="*/ 0 h 5864521"/>
              <a:gd name="connsiteX0" fmla="*/ 11596752 w 13919199"/>
              <a:gd name="connsiteY0" fmla="*/ 0 h 5864521"/>
              <a:gd name="connsiteX1" fmla="*/ 13919199 w 13919199"/>
              <a:gd name="connsiteY1" fmla="*/ 0 h 5864521"/>
              <a:gd name="connsiteX2" fmla="*/ 12904561 w 13919199"/>
              <a:gd name="connsiteY2" fmla="*/ 5864521 h 5864521"/>
              <a:gd name="connsiteX3" fmla="*/ 7447189 w 13919199"/>
              <a:gd name="connsiteY3" fmla="*/ 5211378 h 5864521"/>
              <a:gd name="connsiteX4" fmla="*/ 6958030 w 13919199"/>
              <a:gd name="connsiteY4" fmla="*/ 2541430 h 5864521"/>
              <a:gd name="connsiteX5" fmla="*/ 6965950 w 13919199"/>
              <a:gd name="connsiteY5" fmla="*/ 2541430 h 5864521"/>
              <a:gd name="connsiteX6" fmla="*/ 0 w 13919199"/>
              <a:gd name="connsiteY6" fmla="*/ 5084605 h 5864521"/>
              <a:gd name="connsiteX7" fmla="*/ 0 w 13919199"/>
              <a:gd name="connsiteY7" fmla="*/ 4214585 h 5864521"/>
              <a:gd name="connsiteX8" fmla="*/ 2322448 w 13919199"/>
              <a:gd name="connsiteY8" fmla="*/ 4214585 h 5864521"/>
              <a:gd name="connsiteX9" fmla="*/ 2322448 w 13919199"/>
              <a:gd name="connsiteY9" fmla="*/ 3389070 h 5864521"/>
              <a:gd name="connsiteX10" fmla="*/ 4643502 w 13919199"/>
              <a:gd name="connsiteY10" fmla="*/ 3389070 h 5864521"/>
              <a:gd name="connsiteX11" fmla="*/ 4643502 w 13919199"/>
              <a:gd name="connsiteY11" fmla="*/ 2541430 h 5864521"/>
              <a:gd name="connsiteX12" fmla="*/ 6953250 w 13919199"/>
              <a:gd name="connsiteY12" fmla="*/ 2541430 h 5864521"/>
              <a:gd name="connsiteX13" fmla="*/ 6953250 w 13919199"/>
              <a:gd name="connsiteY13" fmla="*/ 1673155 h 5864521"/>
              <a:gd name="connsiteX14" fmla="*/ 9275698 w 13919199"/>
              <a:gd name="connsiteY14" fmla="*/ 1673155 h 5864521"/>
              <a:gd name="connsiteX15" fmla="*/ 9275698 w 13919199"/>
              <a:gd name="connsiteY15" fmla="*/ 847640 h 5864521"/>
              <a:gd name="connsiteX16" fmla="*/ 11596752 w 13919199"/>
              <a:gd name="connsiteY16" fmla="*/ 847640 h 5864521"/>
              <a:gd name="connsiteX17" fmla="*/ 11596752 w 13919199"/>
              <a:gd name="connsiteY17" fmla="*/ 0 h 5864521"/>
              <a:gd name="connsiteX0" fmla="*/ 11596752 w 13919199"/>
              <a:gd name="connsiteY0" fmla="*/ 0 h 6198349"/>
              <a:gd name="connsiteX1" fmla="*/ 13919199 w 13919199"/>
              <a:gd name="connsiteY1" fmla="*/ 0 h 6198349"/>
              <a:gd name="connsiteX2" fmla="*/ 12904561 w 13919199"/>
              <a:gd name="connsiteY2" fmla="*/ 5864521 h 6198349"/>
              <a:gd name="connsiteX3" fmla="*/ 7447189 w 13919199"/>
              <a:gd name="connsiteY3" fmla="*/ 5211378 h 6198349"/>
              <a:gd name="connsiteX4" fmla="*/ 6958030 w 13919199"/>
              <a:gd name="connsiteY4" fmla="*/ 2541430 h 6198349"/>
              <a:gd name="connsiteX5" fmla="*/ 6965950 w 13919199"/>
              <a:gd name="connsiteY5" fmla="*/ 2541430 h 6198349"/>
              <a:gd name="connsiteX6" fmla="*/ 5836104 w 13919199"/>
              <a:gd name="connsiteY6" fmla="*/ 6198349 h 6198349"/>
              <a:gd name="connsiteX7" fmla="*/ 0 w 13919199"/>
              <a:gd name="connsiteY7" fmla="*/ 5084605 h 6198349"/>
              <a:gd name="connsiteX8" fmla="*/ 0 w 13919199"/>
              <a:gd name="connsiteY8" fmla="*/ 4214585 h 6198349"/>
              <a:gd name="connsiteX9" fmla="*/ 2322448 w 13919199"/>
              <a:gd name="connsiteY9" fmla="*/ 4214585 h 6198349"/>
              <a:gd name="connsiteX10" fmla="*/ 2322448 w 13919199"/>
              <a:gd name="connsiteY10" fmla="*/ 3389070 h 6198349"/>
              <a:gd name="connsiteX11" fmla="*/ 4643502 w 13919199"/>
              <a:gd name="connsiteY11" fmla="*/ 3389070 h 6198349"/>
              <a:gd name="connsiteX12" fmla="*/ 4643502 w 13919199"/>
              <a:gd name="connsiteY12" fmla="*/ 2541430 h 6198349"/>
              <a:gd name="connsiteX13" fmla="*/ 6953250 w 13919199"/>
              <a:gd name="connsiteY13" fmla="*/ 2541430 h 6198349"/>
              <a:gd name="connsiteX14" fmla="*/ 6953250 w 13919199"/>
              <a:gd name="connsiteY14" fmla="*/ 1673155 h 6198349"/>
              <a:gd name="connsiteX15" fmla="*/ 9275698 w 13919199"/>
              <a:gd name="connsiteY15" fmla="*/ 1673155 h 6198349"/>
              <a:gd name="connsiteX16" fmla="*/ 9275698 w 13919199"/>
              <a:gd name="connsiteY16" fmla="*/ 847640 h 6198349"/>
              <a:gd name="connsiteX17" fmla="*/ 11596752 w 13919199"/>
              <a:gd name="connsiteY17" fmla="*/ 847640 h 6198349"/>
              <a:gd name="connsiteX18" fmla="*/ 11596752 w 13919199"/>
              <a:gd name="connsiteY18" fmla="*/ 0 h 6198349"/>
              <a:gd name="connsiteX0" fmla="*/ 11596752 w 13919199"/>
              <a:gd name="connsiteY0" fmla="*/ 0 h 6198349"/>
              <a:gd name="connsiteX1" fmla="*/ 13919199 w 13919199"/>
              <a:gd name="connsiteY1" fmla="*/ 0 h 6198349"/>
              <a:gd name="connsiteX2" fmla="*/ 12904561 w 13919199"/>
              <a:gd name="connsiteY2" fmla="*/ 5864521 h 6198349"/>
              <a:gd name="connsiteX3" fmla="*/ 7447189 w 13919199"/>
              <a:gd name="connsiteY3" fmla="*/ 5211378 h 6198349"/>
              <a:gd name="connsiteX4" fmla="*/ 6958030 w 13919199"/>
              <a:gd name="connsiteY4" fmla="*/ 2541430 h 6198349"/>
              <a:gd name="connsiteX5" fmla="*/ 5836104 w 13919199"/>
              <a:gd name="connsiteY5" fmla="*/ 6198349 h 6198349"/>
              <a:gd name="connsiteX6" fmla="*/ 0 w 13919199"/>
              <a:gd name="connsiteY6" fmla="*/ 5084605 h 6198349"/>
              <a:gd name="connsiteX7" fmla="*/ 0 w 13919199"/>
              <a:gd name="connsiteY7" fmla="*/ 4214585 h 6198349"/>
              <a:gd name="connsiteX8" fmla="*/ 2322448 w 13919199"/>
              <a:gd name="connsiteY8" fmla="*/ 4214585 h 6198349"/>
              <a:gd name="connsiteX9" fmla="*/ 2322448 w 13919199"/>
              <a:gd name="connsiteY9" fmla="*/ 3389070 h 6198349"/>
              <a:gd name="connsiteX10" fmla="*/ 4643502 w 13919199"/>
              <a:gd name="connsiteY10" fmla="*/ 3389070 h 6198349"/>
              <a:gd name="connsiteX11" fmla="*/ 4643502 w 13919199"/>
              <a:gd name="connsiteY11" fmla="*/ 2541430 h 6198349"/>
              <a:gd name="connsiteX12" fmla="*/ 6953250 w 13919199"/>
              <a:gd name="connsiteY12" fmla="*/ 2541430 h 6198349"/>
              <a:gd name="connsiteX13" fmla="*/ 6953250 w 13919199"/>
              <a:gd name="connsiteY13" fmla="*/ 1673155 h 6198349"/>
              <a:gd name="connsiteX14" fmla="*/ 9275698 w 13919199"/>
              <a:gd name="connsiteY14" fmla="*/ 1673155 h 6198349"/>
              <a:gd name="connsiteX15" fmla="*/ 9275698 w 13919199"/>
              <a:gd name="connsiteY15" fmla="*/ 847640 h 6198349"/>
              <a:gd name="connsiteX16" fmla="*/ 11596752 w 13919199"/>
              <a:gd name="connsiteY16" fmla="*/ 847640 h 6198349"/>
              <a:gd name="connsiteX17" fmla="*/ 11596752 w 13919199"/>
              <a:gd name="connsiteY17" fmla="*/ 0 h 6198349"/>
              <a:gd name="connsiteX0" fmla="*/ 11596752 w 13919199"/>
              <a:gd name="connsiteY0" fmla="*/ 0 h 6198349"/>
              <a:gd name="connsiteX1" fmla="*/ 13919199 w 13919199"/>
              <a:gd name="connsiteY1" fmla="*/ 0 h 6198349"/>
              <a:gd name="connsiteX2" fmla="*/ 12904561 w 13919199"/>
              <a:gd name="connsiteY2" fmla="*/ 5864521 h 6198349"/>
              <a:gd name="connsiteX3" fmla="*/ 7447189 w 13919199"/>
              <a:gd name="connsiteY3" fmla="*/ 5211378 h 6198349"/>
              <a:gd name="connsiteX4" fmla="*/ 5836104 w 13919199"/>
              <a:gd name="connsiteY4" fmla="*/ 6198349 h 6198349"/>
              <a:gd name="connsiteX5" fmla="*/ 0 w 13919199"/>
              <a:gd name="connsiteY5" fmla="*/ 5084605 h 6198349"/>
              <a:gd name="connsiteX6" fmla="*/ 0 w 13919199"/>
              <a:gd name="connsiteY6" fmla="*/ 4214585 h 6198349"/>
              <a:gd name="connsiteX7" fmla="*/ 2322448 w 13919199"/>
              <a:gd name="connsiteY7" fmla="*/ 4214585 h 6198349"/>
              <a:gd name="connsiteX8" fmla="*/ 2322448 w 13919199"/>
              <a:gd name="connsiteY8" fmla="*/ 3389070 h 6198349"/>
              <a:gd name="connsiteX9" fmla="*/ 4643502 w 13919199"/>
              <a:gd name="connsiteY9" fmla="*/ 3389070 h 6198349"/>
              <a:gd name="connsiteX10" fmla="*/ 4643502 w 13919199"/>
              <a:gd name="connsiteY10" fmla="*/ 2541430 h 6198349"/>
              <a:gd name="connsiteX11" fmla="*/ 6953250 w 13919199"/>
              <a:gd name="connsiteY11" fmla="*/ 2541430 h 6198349"/>
              <a:gd name="connsiteX12" fmla="*/ 6953250 w 13919199"/>
              <a:gd name="connsiteY12" fmla="*/ 1673155 h 6198349"/>
              <a:gd name="connsiteX13" fmla="*/ 9275698 w 13919199"/>
              <a:gd name="connsiteY13" fmla="*/ 1673155 h 6198349"/>
              <a:gd name="connsiteX14" fmla="*/ 9275698 w 13919199"/>
              <a:gd name="connsiteY14" fmla="*/ 847640 h 6198349"/>
              <a:gd name="connsiteX15" fmla="*/ 11596752 w 13919199"/>
              <a:gd name="connsiteY15" fmla="*/ 847640 h 6198349"/>
              <a:gd name="connsiteX16" fmla="*/ 11596752 w 13919199"/>
              <a:gd name="connsiteY16" fmla="*/ 0 h 6198349"/>
              <a:gd name="connsiteX0" fmla="*/ 7447189 w 13919199"/>
              <a:gd name="connsiteY0" fmla="*/ 5211378 h 6198349"/>
              <a:gd name="connsiteX1" fmla="*/ 5836104 w 13919199"/>
              <a:gd name="connsiteY1" fmla="*/ 6198349 h 6198349"/>
              <a:gd name="connsiteX2" fmla="*/ 0 w 13919199"/>
              <a:gd name="connsiteY2" fmla="*/ 5084605 h 6198349"/>
              <a:gd name="connsiteX3" fmla="*/ 0 w 13919199"/>
              <a:gd name="connsiteY3" fmla="*/ 4214585 h 6198349"/>
              <a:gd name="connsiteX4" fmla="*/ 2322448 w 13919199"/>
              <a:gd name="connsiteY4" fmla="*/ 4214585 h 6198349"/>
              <a:gd name="connsiteX5" fmla="*/ 2322448 w 13919199"/>
              <a:gd name="connsiteY5" fmla="*/ 3389070 h 6198349"/>
              <a:gd name="connsiteX6" fmla="*/ 4643502 w 13919199"/>
              <a:gd name="connsiteY6" fmla="*/ 3389070 h 6198349"/>
              <a:gd name="connsiteX7" fmla="*/ 4643502 w 13919199"/>
              <a:gd name="connsiteY7" fmla="*/ 2541430 h 6198349"/>
              <a:gd name="connsiteX8" fmla="*/ 6953250 w 13919199"/>
              <a:gd name="connsiteY8" fmla="*/ 2541430 h 6198349"/>
              <a:gd name="connsiteX9" fmla="*/ 6953250 w 13919199"/>
              <a:gd name="connsiteY9" fmla="*/ 1673155 h 6198349"/>
              <a:gd name="connsiteX10" fmla="*/ 9275698 w 13919199"/>
              <a:gd name="connsiteY10" fmla="*/ 1673155 h 6198349"/>
              <a:gd name="connsiteX11" fmla="*/ 9275698 w 13919199"/>
              <a:gd name="connsiteY11" fmla="*/ 847640 h 6198349"/>
              <a:gd name="connsiteX12" fmla="*/ 11596752 w 13919199"/>
              <a:gd name="connsiteY12" fmla="*/ 847640 h 6198349"/>
              <a:gd name="connsiteX13" fmla="*/ 11596752 w 13919199"/>
              <a:gd name="connsiteY13" fmla="*/ 0 h 6198349"/>
              <a:gd name="connsiteX14" fmla="*/ 13919199 w 13919199"/>
              <a:gd name="connsiteY14" fmla="*/ 0 h 6198349"/>
              <a:gd name="connsiteX15" fmla="*/ 12904561 w 13919199"/>
              <a:gd name="connsiteY15" fmla="*/ 5864521 h 6198349"/>
              <a:gd name="connsiteX16" fmla="*/ 7538629 w 13919199"/>
              <a:gd name="connsiteY16" fmla="*/ 5302818 h 6198349"/>
              <a:gd name="connsiteX0" fmla="*/ 7447189 w 13919199"/>
              <a:gd name="connsiteY0" fmla="*/ 5211378 h 6198349"/>
              <a:gd name="connsiteX1" fmla="*/ 5836104 w 13919199"/>
              <a:gd name="connsiteY1" fmla="*/ 6198349 h 6198349"/>
              <a:gd name="connsiteX2" fmla="*/ 0 w 13919199"/>
              <a:gd name="connsiteY2" fmla="*/ 5084605 h 6198349"/>
              <a:gd name="connsiteX3" fmla="*/ 0 w 13919199"/>
              <a:gd name="connsiteY3" fmla="*/ 4214585 h 6198349"/>
              <a:gd name="connsiteX4" fmla="*/ 2322448 w 13919199"/>
              <a:gd name="connsiteY4" fmla="*/ 4214585 h 6198349"/>
              <a:gd name="connsiteX5" fmla="*/ 2322448 w 13919199"/>
              <a:gd name="connsiteY5" fmla="*/ 3389070 h 6198349"/>
              <a:gd name="connsiteX6" fmla="*/ 4643502 w 13919199"/>
              <a:gd name="connsiteY6" fmla="*/ 3389070 h 6198349"/>
              <a:gd name="connsiteX7" fmla="*/ 4643502 w 13919199"/>
              <a:gd name="connsiteY7" fmla="*/ 2541430 h 6198349"/>
              <a:gd name="connsiteX8" fmla="*/ 6953250 w 13919199"/>
              <a:gd name="connsiteY8" fmla="*/ 2541430 h 6198349"/>
              <a:gd name="connsiteX9" fmla="*/ 6953250 w 13919199"/>
              <a:gd name="connsiteY9" fmla="*/ 1673155 h 6198349"/>
              <a:gd name="connsiteX10" fmla="*/ 9275698 w 13919199"/>
              <a:gd name="connsiteY10" fmla="*/ 1673155 h 6198349"/>
              <a:gd name="connsiteX11" fmla="*/ 9275698 w 13919199"/>
              <a:gd name="connsiteY11" fmla="*/ 847640 h 6198349"/>
              <a:gd name="connsiteX12" fmla="*/ 11596752 w 13919199"/>
              <a:gd name="connsiteY12" fmla="*/ 847640 h 6198349"/>
              <a:gd name="connsiteX13" fmla="*/ 11596752 w 13919199"/>
              <a:gd name="connsiteY13" fmla="*/ 0 h 6198349"/>
              <a:gd name="connsiteX14" fmla="*/ 13919199 w 13919199"/>
              <a:gd name="connsiteY14" fmla="*/ 0 h 6198349"/>
              <a:gd name="connsiteX15" fmla="*/ 12904561 w 13919199"/>
              <a:gd name="connsiteY15" fmla="*/ 5864521 h 6198349"/>
              <a:gd name="connsiteX0" fmla="*/ 7447189 w 13919199"/>
              <a:gd name="connsiteY0" fmla="*/ 5211378 h 6198349"/>
              <a:gd name="connsiteX1" fmla="*/ 5836104 w 13919199"/>
              <a:gd name="connsiteY1" fmla="*/ 6198349 h 6198349"/>
              <a:gd name="connsiteX2" fmla="*/ 0 w 13919199"/>
              <a:gd name="connsiteY2" fmla="*/ 5084605 h 6198349"/>
              <a:gd name="connsiteX3" fmla="*/ 0 w 13919199"/>
              <a:gd name="connsiteY3" fmla="*/ 4214585 h 6198349"/>
              <a:gd name="connsiteX4" fmla="*/ 2322448 w 13919199"/>
              <a:gd name="connsiteY4" fmla="*/ 4214585 h 6198349"/>
              <a:gd name="connsiteX5" fmla="*/ 2322448 w 13919199"/>
              <a:gd name="connsiteY5" fmla="*/ 3389070 h 6198349"/>
              <a:gd name="connsiteX6" fmla="*/ 4643502 w 13919199"/>
              <a:gd name="connsiteY6" fmla="*/ 3389070 h 6198349"/>
              <a:gd name="connsiteX7" fmla="*/ 4643502 w 13919199"/>
              <a:gd name="connsiteY7" fmla="*/ 2541430 h 6198349"/>
              <a:gd name="connsiteX8" fmla="*/ 6953250 w 13919199"/>
              <a:gd name="connsiteY8" fmla="*/ 2541430 h 6198349"/>
              <a:gd name="connsiteX9" fmla="*/ 6953250 w 13919199"/>
              <a:gd name="connsiteY9" fmla="*/ 1673155 h 6198349"/>
              <a:gd name="connsiteX10" fmla="*/ 9275698 w 13919199"/>
              <a:gd name="connsiteY10" fmla="*/ 1673155 h 6198349"/>
              <a:gd name="connsiteX11" fmla="*/ 9275698 w 13919199"/>
              <a:gd name="connsiteY11" fmla="*/ 847640 h 6198349"/>
              <a:gd name="connsiteX12" fmla="*/ 11596752 w 13919199"/>
              <a:gd name="connsiteY12" fmla="*/ 847640 h 6198349"/>
              <a:gd name="connsiteX13" fmla="*/ 11596752 w 13919199"/>
              <a:gd name="connsiteY13" fmla="*/ 0 h 6198349"/>
              <a:gd name="connsiteX14" fmla="*/ 13919199 w 13919199"/>
              <a:gd name="connsiteY14" fmla="*/ 0 h 6198349"/>
              <a:gd name="connsiteX0" fmla="*/ 5836104 w 13919199"/>
              <a:gd name="connsiteY0" fmla="*/ 6198349 h 6198349"/>
              <a:gd name="connsiteX1" fmla="*/ 0 w 13919199"/>
              <a:gd name="connsiteY1" fmla="*/ 5084605 h 6198349"/>
              <a:gd name="connsiteX2" fmla="*/ 0 w 13919199"/>
              <a:gd name="connsiteY2" fmla="*/ 4214585 h 6198349"/>
              <a:gd name="connsiteX3" fmla="*/ 2322448 w 13919199"/>
              <a:gd name="connsiteY3" fmla="*/ 4214585 h 6198349"/>
              <a:gd name="connsiteX4" fmla="*/ 2322448 w 13919199"/>
              <a:gd name="connsiteY4" fmla="*/ 3389070 h 6198349"/>
              <a:gd name="connsiteX5" fmla="*/ 4643502 w 13919199"/>
              <a:gd name="connsiteY5" fmla="*/ 3389070 h 6198349"/>
              <a:gd name="connsiteX6" fmla="*/ 4643502 w 13919199"/>
              <a:gd name="connsiteY6" fmla="*/ 2541430 h 6198349"/>
              <a:gd name="connsiteX7" fmla="*/ 6953250 w 13919199"/>
              <a:gd name="connsiteY7" fmla="*/ 2541430 h 6198349"/>
              <a:gd name="connsiteX8" fmla="*/ 6953250 w 13919199"/>
              <a:gd name="connsiteY8" fmla="*/ 1673155 h 6198349"/>
              <a:gd name="connsiteX9" fmla="*/ 9275698 w 13919199"/>
              <a:gd name="connsiteY9" fmla="*/ 1673155 h 6198349"/>
              <a:gd name="connsiteX10" fmla="*/ 9275698 w 13919199"/>
              <a:gd name="connsiteY10" fmla="*/ 847640 h 6198349"/>
              <a:gd name="connsiteX11" fmla="*/ 11596752 w 13919199"/>
              <a:gd name="connsiteY11" fmla="*/ 847640 h 6198349"/>
              <a:gd name="connsiteX12" fmla="*/ 11596752 w 13919199"/>
              <a:gd name="connsiteY12" fmla="*/ 0 h 6198349"/>
              <a:gd name="connsiteX13" fmla="*/ 13919199 w 13919199"/>
              <a:gd name="connsiteY13" fmla="*/ 0 h 6198349"/>
              <a:gd name="connsiteX0" fmla="*/ 0 w 13919199"/>
              <a:gd name="connsiteY0" fmla="*/ 5084605 h 5084605"/>
              <a:gd name="connsiteX1" fmla="*/ 0 w 13919199"/>
              <a:gd name="connsiteY1" fmla="*/ 4214585 h 5084605"/>
              <a:gd name="connsiteX2" fmla="*/ 2322448 w 13919199"/>
              <a:gd name="connsiteY2" fmla="*/ 4214585 h 5084605"/>
              <a:gd name="connsiteX3" fmla="*/ 2322448 w 13919199"/>
              <a:gd name="connsiteY3" fmla="*/ 3389070 h 5084605"/>
              <a:gd name="connsiteX4" fmla="*/ 4643502 w 13919199"/>
              <a:gd name="connsiteY4" fmla="*/ 3389070 h 5084605"/>
              <a:gd name="connsiteX5" fmla="*/ 4643502 w 13919199"/>
              <a:gd name="connsiteY5" fmla="*/ 2541430 h 5084605"/>
              <a:gd name="connsiteX6" fmla="*/ 6953250 w 13919199"/>
              <a:gd name="connsiteY6" fmla="*/ 2541430 h 5084605"/>
              <a:gd name="connsiteX7" fmla="*/ 6953250 w 13919199"/>
              <a:gd name="connsiteY7" fmla="*/ 1673155 h 5084605"/>
              <a:gd name="connsiteX8" fmla="*/ 9275698 w 13919199"/>
              <a:gd name="connsiteY8" fmla="*/ 1673155 h 5084605"/>
              <a:gd name="connsiteX9" fmla="*/ 9275698 w 13919199"/>
              <a:gd name="connsiteY9" fmla="*/ 847640 h 5084605"/>
              <a:gd name="connsiteX10" fmla="*/ 11596752 w 13919199"/>
              <a:gd name="connsiteY10" fmla="*/ 847640 h 5084605"/>
              <a:gd name="connsiteX11" fmla="*/ 11596752 w 13919199"/>
              <a:gd name="connsiteY11" fmla="*/ 0 h 5084605"/>
              <a:gd name="connsiteX12" fmla="*/ 13919199 w 13919199"/>
              <a:gd name="connsiteY12" fmla="*/ 0 h 5084605"/>
              <a:gd name="connsiteX0" fmla="*/ 0 w 11596752"/>
              <a:gd name="connsiteY0" fmla="*/ 5084605 h 5084605"/>
              <a:gd name="connsiteX1" fmla="*/ 0 w 11596752"/>
              <a:gd name="connsiteY1" fmla="*/ 4214585 h 5084605"/>
              <a:gd name="connsiteX2" fmla="*/ 2322448 w 11596752"/>
              <a:gd name="connsiteY2" fmla="*/ 4214585 h 5084605"/>
              <a:gd name="connsiteX3" fmla="*/ 2322448 w 11596752"/>
              <a:gd name="connsiteY3" fmla="*/ 3389070 h 5084605"/>
              <a:gd name="connsiteX4" fmla="*/ 4643502 w 11596752"/>
              <a:gd name="connsiteY4" fmla="*/ 3389070 h 5084605"/>
              <a:gd name="connsiteX5" fmla="*/ 4643502 w 11596752"/>
              <a:gd name="connsiteY5" fmla="*/ 2541430 h 5084605"/>
              <a:gd name="connsiteX6" fmla="*/ 6953250 w 11596752"/>
              <a:gd name="connsiteY6" fmla="*/ 2541430 h 5084605"/>
              <a:gd name="connsiteX7" fmla="*/ 6953250 w 11596752"/>
              <a:gd name="connsiteY7" fmla="*/ 1673155 h 5084605"/>
              <a:gd name="connsiteX8" fmla="*/ 9275698 w 11596752"/>
              <a:gd name="connsiteY8" fmla="*/ 1673155 h 5084605"/>
              <a:gd name="connsiteX9" fmla="*/ 9275698 w 11596752"/>
              <a:gd name="connsiteY9" fmla="*/ 847640 h 5084605"/>
              <a:gd name="connsiteX10" fmla="*/ 11596752 w 11596752"/>
              <a:gd name="connsiteY10" fmla="*/ 847640 h 5084605"/>
              <a:gd name="connsiteX11" fmla="*/ 11596752 w 11596752"/>
              <a:gd name="connsiteY11" fmla="*/ 0 h 5084605"/>
              <a:gd name="connsiteX0" fmla="*/ 0 w 11596752"/>
              <a:gd name="connsiteY0" fmla="*/ 4236965 h 4236965"/>
              <a:gd name="connsiteX1" fmla="*/ 0 w 11596752"/>
              <a:gd name="connsiteY1" fmla="*/ 3366945 h 4236965"/>
              <a:gd name="connsiteX2" fmla="*/ 2322448 w 11596752"/>
              <a:gd name="connsiteY2" fmla="*/ 3366945 h 4236965"/>
              <a:gd name="connsiteX3" fmla="*/ 2322448 w 11596752"/>
              <a:gd name="connsiteY3" fmla="*/ 2541430 h 4236965"/>
              <a:gd name="connsiteX4" fmla="*/ 4643502 w 11596752"/>
              <a:gd name="connsiteY4" fmla="*/ 2541430 h 4236965"/>
              <a:gd name="connsiteX5" fmla="*/ 4643502 w 11596752"/>
              <a:gd name="connsiteY5" fmla="*/ 1693790 h 4236965"/>
              <a:gd name="connsiteX6" fmla="*/ 6953250 w 11596752"/>
              <a:gd name="connsiteY6" fmla="*/ 1693790 h 4236965"/>
              <a:gd name="connsiteX7" fmla="*/ 6953250 w 11596752"/>
              <a:gd name="connsiteY7" fmla="*/ 825515 h 4236965"/>
              <a:gd name="connsiteX8" fmla="*/ 9275698 w 11596752"/>
              <a:gd name="connsiteY8" fmla="*/ 825515 h 4236965"/>
              <a:gd name="connsiteX9" fmla="*/ 9275698 w 11596752"/>
              <a:gd name="connsiteY9" fmla="*/ 0 h 4236965"/>
              <a:gd name="connsiteX10" fmla="*/ 11596752 w 11596752"/>
              <a:gd name="connsiteY10" fmla="*/ 0 h 4236965"/>
              <a:gd name="connsiteX0" fmla="*/ 0 w 11596752"/>
              <a:gd name="connsiteY0" fmla="*/ 3366945 h 3366946"/>
              <a:gd name="connsiteX1" fmla="*/ 2322448 w 11596752"/>
              <a:gd name="connsiteY1" fmla="*/ 3366945 h 3366946"/>
              <a:gd name="connsiteX2" fmla="*/ 2322448 w 11596752"/>
              <a:gd name="connsiteY2" fmla="*/ 2541430 h 3366946"/>
              <a:gd name="connsiteX3" fmla="*/ 4643502 w 11596752"/>
              <a:gd name="connsiteY3" fmla="*/ 2541430 h 3366946"/>
              <a:gd name="connsiteX4" fmla="*/ 4643502 w 11596752"/>
              <a:gd name="connsiteY4" fmla="*/ 1693790 h 3366946"/>
              <a:gd name="connsiteX5" fmla="*/ 6953250 w 11596752"/>
              <a:gd name="connsiteY5" fmla="*/ 1693790 h 3366946"/>
              <a:gd name="connsiteX6" fmla="*/ 6953250 w 11596752"/>
              <a:gd name="connsiteY6" fmla="*/ 825515 h 3366946"/>
              <a:gd name="connsiteX7" fmla="*/ 9275698 w 11596752"/>
              <a:gd name="connsiteY7" fmla="*/ 825515 h 3366946"/>
              <a:gd name="connsiteX8" fmla="*/ 9275698 w 11596752"/>
              <a:gd name="connsiteY8" fmla="*/ 0 h 3366946"/>
              <a:gd name="connsiteX9" fmla="*/ 11596752 w 11596752"/>
              <a:gd name="connsiteY9" fmla="*/ 0 h 336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96752" h="3366946">
                <a:moveTo>
                  <a:pt x="0" y="3366945"/>
                </a:moveTo>
                <a:lnTo>
                  <a:pt x="2322448" y="3366945"/>
                </a:lnTo>
                <a:lnTo>
                  <a:pt x="2322448" y="2541430"/>
                </a:lnTo>
                <a:lnTo>
                  <a:pt x="4643502" y="2541430"/>
                </a:lnTo>
                <a:lnTo>
                  <a:pt x="4643502" y="1693790"/>
                </a:lnTo>
                <a:lnTo>
                  <a:pt x="6953250" y="1693790"/>
                </a:lnTo>
                <a:lnTo>
                  <a:pt x="6953250" y="825515"/>
                </a:lnTo>
                <a:lnTo>
                  <a:pt x="9275698" y="825515"/>
                </a:lnTo>
                <a:lnTo>
                  <a:pt x="9275698" y="0"/>
                </a:lnTo>
                <a:lnTo>
                  <a:pt x="11596752" y="0"/>
                </a:lnTo>
              </a:path>
            </a:pathLst>
          </a:custGeom>
          <a:noFill/>
          <a:ln w="9525" cap="flat">
            <a:solidFill>
              <a:schemeClr val="accent3">
                <a:lumMod val="75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 dirty="0">
              <a:latin typeface="+mn-lt"/>
            </a:endParaRPr>
          </a:p>
        </p:txBody>
      </p:sp>
      <p:sp>
        <p:nvSpPr>
          <p:cNvPr id="16" name="Rectangle 4"/>
          <p:cNvSpPr txBox="1">
            <a:spLocks/>
          </p:cNvSpPr>
          <p:nvPr/>
        </p:nvSpPr>
        <p:spPr>
          <a:xfrm>
            <a:off x="494177" y="3197395"/>
            <a:ext cx="1186826" cy="12227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n-US" sz="1100" dirty="0"/>
              <a:t>Stage </a:t>
            </a:r>
            <a:r>
              <a:rPr lang="en-US" sz="1100" dirty="0" smtClean="0"/>
              <a:t>1</a:t>
            </a:r>
            <a:br>
              <a:rPr lang="en-US" sz="1100" dirty="0" smtClean="0"/>
            </a:br>
            <a:r>
              <a:rPr lang="en-US" sz="1100" b="1" dirty="0" smtClean="0"/>
              <a:t>Design</a:t>
            </a:r>
          </a:p>
          <a:p>
            <a:r>
              <a:rPr lang="en-US" sz="1100" b="1" dirty="0" smtClean="0"/>
              <a:t>(2015)</a:t>
            </a:r>
            <a:endParaRPr lang="en-US" sz="1100" b="1" dirty="0"/>
          </a:p>
        </p:txBody>
      </p:sp>
      <p:sp>
        <p:nvSpPr>
          <p:cNvPr id="17" name="Rectangle 4"/>
          <p:cNvSpPr txBox="1">
            <a:spLocks/>
          </p:cNvSpPr>
          <p:nvPr/>
        </p:nvSpPr>
        <p:spPr>
          <a:xfrm>
            <a:off x="2212736" y="2721605"/>
            <a:ext cx="1186826" cy="12227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n-US" sz="1100" dirty="0"/>
              <a:t>Stage </a:t>
            </a:r>
            <a:r>
              <a:rPr lang="en-US" sz="1100" dirty="0" smtClean="0"/>
              <a:t>2 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b="1" dirty="0" smtClean="0"/>
              <a:t>Pilot</a:t>
            </a:r>
          </a:p>
          <a:p>
            <a:r>
              <a:rPr lang="en-US" sz="1100" b="1" dirty="0" smtClean="0"/>
              <a:t>(2016)</a:t>
            </a:r>
            <a:endParaRPr lang="en-US" sz="1100" b="1" dirty="0"/>
          </a:p>
        </p:txBody>
      </p:sp>
      <p:sp>
        <p:nvSpPr>
          <p:cNvPr id="18" name="Rectangle 4"/>
          <p:cNvSpPr txBox="1">
            <a:spLocks/>
          </p:cNvSpPr>
          <p:nvPr/>
        </p:nvSpPr>
        <p:spPr>
          <a:xfrm>
            <a:off x="3872446" y="2202271"/>
            <a:ext cx="1186826" cy="12227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n-US" sz="1100" dirty="0"/>
              <a:t>Stage </a:t>
            </a:r>
            <a:r>
              <a:rPr lang="en-US" sz="1100" dirty="0" smtClean="0"/>
              <a:t>3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>Initial </a:t>
            </a:r>
            <a:br>
              <a:rPr lang="en-US" sz="1100" b="1" dirty="0" smtClean="0"/>
            </a:br>
            <a:r>
              <a:rPr lang="en-US" sz="1100" b="1" dirty="0" smtClean="0"/>
              <a:t>Implementation</a:t>
            </a:r>
          </a:p>
          <a:p>
            <a:r>
              <a:rPr lang="en-US" sz="1100" b="1" dirty="0" smtClean="0"/>
              <a:t>(2017-2020)</a:t>
            </a:r>
            <a:endParaRPr lang="en-US" sz="1100" b="1" dirty="0"/>
          </a:p>
        </p:txBody>
      </p:sp>
      <p:sp>
        <p:nvSpPr>
          <p:cNvPr id="19" name="Rectangle 4"/>
          <p:cNvSpPr txBox="1">
            <a:spLocks/>
          </p:cNvSpPr>
          <p:nvPr/>
        </p:nvSpPr>
        <p:spPr>
          <a:xfrm>
            <a:off x="5552775" y="1669766"/>
            <a:ext cx="1186826" cy="12227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n-US" sz="1100" dirty="0"/>
              <a:t>Stage </a:t>
            </a:r>
            <a:r>
              <a:rPr lang="en-US" sz="1100" dirty="0" smtClean="0"/>
              <a:t>4 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>Scale </a:t>
            </a:r>
            <a:br>
              <a:rPr lang="en-US" sz="1100" b="1" dirty="0" smtClean="0"/>
            </a:br>
            <a:r>
              <a:rPr lang="en-US" sz="1100" b="1" dirty="0" smtClean="0"/>
              <a:t>Statewide</a:t>
            </a:r>
          </a:p>
          <a:p>
            <a:r>
              <a:rPr lang="en-US" sz="1100" b="1" dirty="0" smtClean="0"/>
              <a:t>(2020-2024)</a:t>
            </a:r>
            <a:endParaRPr lang="en-US" sz="1100" b="1" dirty="0"/>
          </a:p>
        </p:txBody>
      </p:sp>
      <p:sp>
        <p:nvSpPr>
          <p:cNvPr id="20" name="Rectangle 4"/>
          <p:cNvSpPr txBox="1">
            <a:spLocks/>
          </p:cNvSpPr>
          <p:nvPr/>
        </p:nvSpPr>
        <p:spPr>
          <a:xfrm>
            <a:off x="7163788" y="1160669"/>
            <a:ext cx="1186826" cy="1222788"/>
          </a:xfrm>
          <a:prstGeom prst="ellipse">
            <a:avLst/>
          </a:prstGeom>
          <a:solidFill>
            <a:schemeClr val="accent5"/>
          </a:solidFill>
          <a:ln w="9525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n-US" sz="1100" dirty="0"/>
              <a:t>Stage </a:t>
            </a:r>
            <a:r>
              <a:rPr lang="en-US" sz="1100" dirty="0" smtClean="0"/>
              <a:t>5 </a:t>
            </a:r>
            <a:r>
              <a:rPr lang="en-US" sz="1100" b="1" dirty="0" smtClean="0"/>
              <a:t/>
            </a:r>
            <a:br>
              <a:rPr lang="en-US" sz="1100" b="1" dirty="0" smtClean="0"/>
            </a:br>
            <a:r>
              <a:rPr lang="en-US" sz="1100" b="1" dirty="0" smtClean="0"/>
              <a:t>Sustain</a:t>
            </a:r>
          </a:p>
          <a:p>
            <a:r>
              <a:rPr lang="en-US" sz="1100" b="1" dirty="0" smtClean="0"/>
              <a:t>(2024-)</a:t>
            </a:r>
            <a:endParaRPr lang="en-US" sz="1100" b="1" dirty="0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313473" y="1510660"/>
            <a:ext cx="3323441" cy="858087"/>
          </a:xfrm>
          <a:custGeom>
            <a:avLst/>
            <a:gdLst/>
            <a:ahLst/>
            <a:cxnLst/>
            <a:rect l="l" t="t" r="r" b="b"/>
            <a:pathLst>
              <a:path w="3637437" h="884088">
                <a:moveTo>
                  <a:pt x="0" y="0"/>
                </a:moveTo>
                <a:lnTo>
                  <a:pt x="3490086" y="0"/>
                </a:lnTo>
                <a:lnTo>
                  <a:pt x="3637437" y="147351"/>
                </a:lnTo>
                <a:lnTo>
                  <a:pt x="3637437" y="884088"/>
                </a:lnTo>
                <a:lnTo>
                  <a:pt x="0" y="8840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5875">
            <a:solidFill>
              <a:schemeClr val="bg1"/>
            </a:solidFill>
          </a:ln>
        </p:spPr>
        <p:txBody>
          <a:bodyPr vert="horz" wrap="square" lIns="548640" tIns="72009" rIns="72009" bIns="72009" rtlCol="0" anchor="ctr" anchorCtr="0"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>
            <a:spLocks/>
          </p:cNvSpPr>
          <p:nvPr/>
        </p:nvSpPr>
        <p:spPr>
          <a:xfrm>
            <a:off x="435984" y="1514464"/>
            <a:ext cx="3086991" cy="830758"/>
          </a:xfrm>
          <a:prstGeom prst="rect">
            <a:avLst/>
          </a:prstGeom>
          <a:noFill/>
          <a:ln w="15875">
            <a:noFill/>
          </a:ln>
        </p:spPr>
        <p:txBody>
          <a:bodyPr vert="horz" wrap="square" lIns="0" tIns="72009" rIns="72009" bIns="72009" rtlCol="0" anchor="ctr" anchorCtr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100" dirty="0" smtClean="0">
                <a:solidFill>
                  <a:schemeClr val="bg1"/>
                </a:solidFill>
              </a:rPr>
              <a:t>To move from Stage 2 to Stage 3, </a:t>
            </a:r>
            <a:r>
              <a:rPr lang="en-US" sz="1100" b="1" dirty="0" smtClean="0">
                <a:solidFill>
                  <a:schemeClr val="bg1"/>
                </a:solidFill>
              </a:rPr>
              <a:t>BASIC must stand-up a full time organization </a:t>
            </a:r>
            <a:r>
              <a:rPr lang="en-US" sz="1100" dirty="0" smtClean="0">
                <a:solidFill>
                  <a:schemeClr val="bg1"/>
                </a:solidFill>
              </a:rPr>
              <a:t>with strong program and relationship management capabilities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63" y="4448785"/>
            <a:ext cx="1498357" cy="169277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100" dirty="0" smtClean="0"/>
              <a:t>Identify initial business partners</a:t>
            </a:r>
          </a:p>
          <a:p>
            <a:pPr lvl="1"/>
            <a:r>
              <a:rPr lang="en-US" sz="1100" dirty="0" smtClean="0"/>
              <a:t>Build pathways from business to students </a:t>
            </a:r>
          </a:p>
          <a:p>
            <a:pPr lvl="1"/>
            <a:r>
              <a:rPr lang="en-US" sz="1100" dirty="0" smtClean="0"/>
              <a:t>Define initial sectors and required competencies</a:t>
            </a:r>
          </a:p>
          <a:p>
            <a:pPr lvl="1"/>
            <a:r>
              <a:rPr lang="en-US" sz="1100" dirty="0" smtClean="0"/>
              <a:t>Build initial organization model and start-up team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016433" y="3971691"/>
            <a:ext cx="1732599" cy="220060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100" dirty="0" smtClean="0"/>
              <a:t>Engage 6000+ students in DPS </a:t>
            </a:r>
            <a:r>
              <a:rPr lang="en-US" sz="1100" dirty="0" err="1" smtClean="0"/>
              <a:t>CTE</a:t>
            </a:r>
            <a:r>
              <a:rPr lang="en-US" sz="1100" dirty="0" smtClean="0"/>
              <a:t> programs</a:t>
            </a:r>
          </a:p>
          <a:p>
            <a:pPr lvl="1"/>
            <a:r>
              <a:rPr lang="en-US" sz="1100" dirty="0" smtClean="0"/>
              <a:t>Continue building Skillful, the competency- based labor market</a:t>
            </a:r>
          </a:p>
          <a:p>
            <a:pPr lvl="1"/>
            <a:r>
              <a:rPr lang="en-US" sz="1100" dirty="0" smtClean="0"/>
              <a:t>Recruit and on-board industry associations, sector partnerships and business partners</a:t>
            </a:r>
          </a:p>
          <a:p>
            <a:pPr lvl="1"/>
            <a:r>
              <a:rPr lang="en-US" sz="1100" dirty="0" smtClean="0"/>
              <a:t>Begin measuring to  evaluate the impact of apprenticeship system </a:t>
            </a:r>
          </a:p>
          <a:p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749032" y="3458340"/>
            <a:ext cx="1433653" cy="20313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100" dirty="0" smtClean="0"/>
              <a:t>Certify 500 business partners in 6 sectors as centers of learning</a:t>
            </a:r>
          </a:p>
          <a:p>
            <a:pPr lvl="1"/>
            <a:r>
              <a:rPr lang="en-US" sz="1100" dirty="0" smtClean="0"/>
              <a:t>Grow apprenticeships and sectors as economy evolves</a:t>
            </a:r>
          </a:p>
          <a:p>
            <a:pPr lvl="1"/>
            <a:r>
              <a:rPr lang="en-US" sz="1100" dirty="0" smtClean="0"/>
              <a:t>Creation of an apprenticeship marketplace</a:t>
            </a:r>
          </a:p>
          <a:p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5429362" y="2894287"/>
            <a:ext cx="1433653" cy="188066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100" dirty="0" smtClean="0"/>
              <a:t>Move toward industry-funded, sustainable model </a:t>
            </a:r>
          </a:p>
          <a:p>
            <a:pPr lvl="1"/>
            <a:r>
              <a:rPr lang="en-US" sz="1100" dirty="0" smtClean="0"/>
              <a:t>Fill 20,000+ apprentice positions across Colorado</a:t>
            </a:r>
          </a:p>
          <a:p>
            <a:pPr lvl="1"/>
            <a:r>
              <a:rPr lang="en-US" sz="1100" dirty="0" smtClean="0"/>
              <a:t>Refine, test and share competencies at the national level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7040375" y="2392388"/>
            <a:ext cx="1433653" cy="28777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100" dirty="0" smtClean="0"/>
              <a:t>Continue to facilitate business community leadership in work-force training</a:t>
            </a:r>
          </a:p>
          <a:p>
            <a:pPr lvl="1"/>
            <a:r>
              <a:rPr lang="en-US" sz="1100" dirty="0" smtClean="0"/>
              <a:t>Respond to a changing economy and labor markets by updating and adjusting training annually</a:t>
            </a:r>
          </a:p>
          <a:p>
            <a:pPr lvl="1"/>
            <a:r>
              <a:rPr lang="en-US" sz="1100" dirty="0" smtClean="0"/>
              <a:t>Support efforts to build a national apprenticeship model by sharing lessons learned across the U.S.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3569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70" y="1211495"/>
            <a:ext cx="8618537" cy="2462213"/>
          </a:xfrm>
        </p:spPr>
        <p:txBody>
          <a:bodyPr/>
          <a:lstStyle/>
          <a:p>
            <a:pPr algn="ctr"/>
            <a:r>
              <a:rPr lang="en-US" dirty="0" smtClean="0"/>
              <a:t>Thank you for your time.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Please email </a:t>
            </a:r>
            <a:r>
              <a:rPr lang="en-US" dirty="0" smtClean="0">
                <a:hlinkClick r:id="rId3"/>
              </a:rPr>
              <a:t>info@basic.org</a:t>
            </a:r>
            <a:r>
              <a:rPr lang="en-US" dirty="0" smtClean="0"/>
              <a:t> for more information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25" y="3673708"/>
            <a:ext cx="561022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4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892" y="491060"/>
            <a:ext cx="2264084" cy="1311872"/>
          </a:xfrm>
        </p:spPr>
        <p:txBody>
          <a:bodyPr/>
          <a:lstStyle/>
          <a:p>
            <a:r>
              <a:rPr lang="en-US" dirty="0" smtClean="0"/>
              <a:t>Apprenticeship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4064" y="1511373"/>
            <a:ext cx="5264916" cy="3864620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</a:pPr>
            <a:r>
              <a:rPr lang="en-US" sz="1764" dirty="0"/>
              <a:t> Similar coursework Kindergarten </a:t>
            </a:r>
            <a:r>
              <a:rPr lang="en-US" sz="1764" dirty="0" smtClean="0"/>
              <a:t>through </a:t>
            </a:r>
            <a:r>
              <a:rPr lang="en-US" sz="1764" dirty="0"/>
              <a:t>10th grade</a:t>
            </a:r>
            <a:r>
              <a:rPr lang="en-US" sz="1764" dirty="0" smtClean="0"/>
              <a:t>.</a:t>
            </a:r>
          </a:p>
          <a:p>
            <a:endParaRPr lang="en-US" sz="1764" dirty="0"/>
          </a:p>
          <a:p>
            <a:pPr>
              <a:buFont typeface="Arial" charset="0"/>
              <a:buChar char="•"/>
            </a:pPr>
            <a:r>
              <a:rPr lang="en-US" sz="1764" dirty="0"/>
              <a:t> Practical work experience education starts at </a:t>
            </a:r>
            <a:r>
              <a:rPr lang="en-US" sz="1764" dirty="0" smtClean="0"/>
              <a:t>age15 </a:t>
            </a:r>
            <a:r>
              <a:rPr lang="en-US" sz="1764" dirty="0"/>
              <a:t>and typically lasts 2-4 years. Hybrid of HS and community college vocational training</a:t>
            </a:r>
            <a:r>
              <a:rPr lang="en-US" sz="1764" dirty="0" smtClean="0"/>
              <a:t>.</a:t>
            </a:r>
          </a:p>
          <a:p>
            <a:endParaRPr lang="en-US" sz="1764" dirty="0"/>
          </a:p>
          <a:p>
            <a:pPr>
              <a:buFont typeface="Arial" charset="0"/>
              <a:buChar char="•"/>
            </a:pPr>
            <a:r>
              <a:rPr lang="en-US" sz="1764" dirty="0"/>
              <a:t>3-4 days/week hands on work experience , 1-2 days/week in </a:t>
            </a:r>
            <a:r>
              <a:rPr lang="en-US" sz="1764" dirty="0" smtClean="0"/>
              <a:t>classroom</a:t>
            </a:r>
          </a:p>
          <a:p>
            <a:endParaRPr lang="en-US" sz="1764" dirty="0"/>
          </a:p>
          <a:p>
            <a:pPr>
              <a:buFont typeface="Arial" charset="0"/>
              <a:buChar char="•"/>
            </a:pPr>
            <a:r>
              <a:rPr lang="en-US" sz="1764" dirty="0"/>
              <a:t>Company nor student are bound to each other after training. </a:t>
            </a:r>
            <a:endParaRPr lang="en-US" sz="1764" dirty="0" smtClean="0"/>
          </a:p>
          <a:p>
            <a:endParaRPr lang="en-US" sz="1764" dirty="0"/>
          </a:p>
          <a:p>
            <a:pPr>
              <a:buFont typeface="Arial" charset="0"/>
              <a:buChar char="•"/>
            </a:pPr>
            <a:r>
              <a:rPr lang="en-US" sz="1764" dirty="0"/>
              <a:t>Permeable system that allows youth to choose a career pathway, change industries and move on to specialized certifications or higher education.</a:t>
            </a:r>
          </a:p>
          <a:p>
            <a:pPr>
              <a:buFont typeface="Arial" charset="0"/>
              <a:buChar char="•"/>
            </a:pPr>
            <a:endParaRPr lang="en-US" sz="1764" dirty="0"/>
          </a:p>
          <a:p>
            <a:endParaRPr lang="en-US" sz="1764" dirty="0"/>
          </a:p>
          <a:p>
            <a:pPr>
              <a:buFont typeface="Arial" charset="0"/>
              <a:buChar char="•"/>
            </a:pPr>
            <a:endParaRPr lang="en-US" sz="1764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18" y="2093994"/>
            <a:ext cx="2642463" cy="35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5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8767" y="5431398"/>
            <a:ext cx="7844589" cy="940559"/>
          </a:xfrm>
        </p:spPr>
        <p:txBody>
          <a:bodyPr>
            <a:noAutofit/>
          </a:bodyPr>
          <a:lstStyle/>
          <a:p>
            <a:r>
              <a:rPr lang="en-US" sz="1600" dirty="0"/>
              <a:t>The permeable system allows for all paths to result in whatever degree of education is desired with little to no backtracking, duplicative education, or dead-ends.</a:t>
            </a:r>
          </a:p>
        </p:txBody>
      </p:sp>
      <p:pic>
        <p:nvPicPr>
          <p:cNvPr id="5" name="Content Placeholder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06182" y="353201"/>
            <a:ext cx="6749083" cy="4081728"/>
          </a:xfrm>
          <a:prstGeom prst="rect">
            <a:avLst/>
          </a:prstGeom>
          <a:solidFill>
            <a:schemeClr val="accent3"/>
          </a:solidFill>
        </p:spPr>
      </p:pic>
    </p:spTree>
    <p:extLst>
      <p:ext uri="{BB962C8B-B14F-4D97-AF65-F5344CB8AC3E}">
        <p14:creationId xmlns:p14="http://schemas.microsoft.com/office/powerpoint/2010/main" val="11219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8072" y="1064369"/>
            <a:ext cx="5114320" cy="588094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40" dirty="0">
                <a:solidFill>
                  <a:schemeClr val="tx1"/>
                </a:solidFill>
              </a:rPr>
              <a:t>The Swiss System- Theory &amp; Practice</a:t>
            </a:r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414" y="1512440"/>
            <a:ext cx="6084024" cy="3817946"/>
          </a:xfrm>
          <a:prstGeom prst="rect">
            <a:avLst/>
          </a:prstGeom>
        </p:spPr>
      </p:pic>
      <p:sp>
        <p:nvSpPr>
          <p:cNvPr id="4" name="Text Placeholder 3"/>
          <p:cNvSpPr txBox="1">
            <a:spLocks/>
          </p:cNvSpPr>
          <p:nvPr/>
        </p:nvSpPr>
        <p:spPr>
          <a:xfrm>
            <a:off x="336055" y="1818039"/>
            <a:ext cx="1969650" cy="332436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0026" indent="-210026">
              <a:buFont typeface="Arial" charset="0"/>
              <a:buChar char="•"/>
            </a:pPr>
            <a:r>
              <a:rPr lang="en-US" sz="1470" dirty="0">
                <a:solidFill>
                  <a:schemeClr val="tx1"/>
                </a:solidFill>
              </a:rPr>
              <a:t>Dual track education of theory (classroom) and practice (on-the-job)</a:t>
            </a:r>
          </a:p>
          <a:p>
            <a:pPr marL="210026" indent="-210026">
              <a:buFont typeface="Arial" charset="0"/>
              <a:buChar char="•"/>
            </a:pPr>
            <a:r>
              <a:rPr lang="en-US" sz="1470" dirty="0">
                <a:solidFill>
                  <a:schemeClr val="tx1"/>
                </a:solidFill>
              </a:rPr>
              <a:t>VET students earn wages while working for host companies</a:t>
            </a:r>
          </a:p>
          <a:p>
            <a:pPr marL="210026" indent="-210026">
              <a:buFont typeface="Arial" charset="0"/>
              <a:buChar char="•"/>
            </a:pPr>
            <a:r>
              <a:rPr lang="en-US" sz="1470" dirty="0">
                <a:solidFill>
                  <a:schemeClr val="tx1"/>
                </a:solidFill>
              </a:rPr>
              <a:t>Companies teach students practical skills related to nationally approved training guidelines</a:t>
            </a:r>
          </a:p>
          <a:p>
            <a:pPr marL="210026" indent="-210026">
              <a:buFont typeface="Arial" charset="0"/>
              <a:buChar char="•"/>
            </a:pPr>
            <a:r>
              <a:rPr lang="en-US" sz="1470" dirty="0">
                <a:solidFill>
                  <a:schemeClr val="tx1"/>
                </a:solidFill>
              </a:rPr>
              <a:t>Intercompany training centers provide the “early practice” for students to learn industry specific skills and knowledge</a:t>
            </a:r>
          </a:p>
          <a:p>
            <a:endParaRPr lang="en-US" sz="147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1067" y="830932"/>
            <a:ext cx="8578850" cy="431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System Elements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2680" y="1649795"/>
            <a:ext cx="8175625" cy="4613275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1617" dirty="0"/>
              <a:t>Federal responsibilities: system oversight, apprenticeship accreditation and </a:t>
            </a:r>
            <a:r>
              <a:rPr lang="en-US" sz="1617" dirty="0" smtClean="0"/>
              <a:t>testing</a:t>
            </a:r>
          </a:p>
          <a:p>
            <a:endParaRPr lang="en-US" sz="1617" dirty="0"/>
          </a:p>
          <a:p>
            <a:pPr>
              <a:buFont typeface="Arial" charset="0"/>
              <a:buChar char="•"/>
            </a:pPr>
            <a:endParaRPr lang="en-US" sz="735" dirty="0"/>
          </a:p>
          <a:p>
            <a:pPr>
              <a:buFont typeface="Arial" charset="0"/>
              <a:buChar char="•"/>
            </a:pPr>
            <a:r>
              <a:rPr lang="en-US" sz="1617" dirty="0"/>
              <a:t>Cantons (states): Local governments similar to our School Districts that are responsible for running the classroom curriculum and providing career guidance to </a:t>
            </a:r>
            <a:r>
              <a:rPr lang="en-US" sz="1617" dirty="0" smtClean="0"/>
              <a:t>students</a:t>
            </a:r>
          </a:p>
          <a:p>
            <a:endParaRPr lang="en-US" sz="1617" dirty="0"/>
          </a:p>
          <a:p>
            <a:pPr>
              <a:buFont typeface="Arial" charset="0"/>
              <a:buChar char="•"/>
            </a:pPr>
            <a:endParaRPr lang="en-US" sz="735" dirty="0"/>
          </a:p>
          <a:p>
            <a:pPr>
              <a:buFont typeface="Arial" charset="0"/>
              <a:buChar char="•"/>
            </a:pPr>
            <a:r>
              <a:rPr lang="en-US" sz="1617" dirty="0"/>
              <a:t>Private Companies: Over 230 approved occupations trained in apprenticeships at over 40% of all companies in </a:t>
            </a:r>
            <a:r>
              <a:rPr lang="en-US" sz="1617" dirty="0" smtClean="0"/>
              <a:t>Switzerland</a:t>
            </a:r>
          </a:p>
          <a:p>
            <a:endParaRPr lang="en-US" sz="1617" dirty="0"/>
          </a:p>
          <a:p>
            <a:pPr>
              <a:buFont typeface="Arial" charset="0"/>
              <a:buChar char="•"/>
            </a:pPr>
            <a:endParaRPr lang="en-US" sz="662" dirty="0"/>
          </a:p>
          <a:p>
            <a:pPr>
              <a:buFont typeface="Arial" charset="0"/>
              <a:buChar char="•"/>
            </a:pPr>
            <a:r>
              <a:rPr lang="en-US" sz="1617" dirty="0"/>
              <a:t> Many models for private sector training but most industry clusters belong to an association that provides standardized training approved by both industry and </a:t>
            </a:r>
            <a:r>
              <a:rPr lang="en-US" sz="1617" dirty="0" smtClean="0"/>
              <a:t>government</a:t>
            </a:r>
            <a:endParaRPr lang="en-US" sz="1617" dirty="0"/>
          </a:p>
          <a:p>
            <a:endParaRPr lang="en-US" sz="1617" dirty="0"/>
          </a:p>
          <a:p>
            <a:pPr lvl="1">
              <a:buFont typeface="Arial" charset="0"/>
              <a:buChar char="•"/>
            </a:pPr>
            <a:r>
              <a:rPr lang="en-US" dirty="0" smtClean="0"/>
              <a:t>Industry Associations include banking &amp; finance, healthcare, technology, transportation, manufacturing, hospitality, etc.  </a:t>
            </a:r>
          </a:p>
        </p:txBody>
      </p:sp>
    </p:spTree>
    <p:extLst>
      <p:ext uri="{BB962C8B-B14F-4D97-AF65-F5344CB8AC3E}">
        <p14:creationId xmlns:p14="http://schemas.microsoft.com/office/powerpoint/2010/main" val="9816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2063" y="937415"/>
            <a:ext cx="4464495" cy="8681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28" dirty="0">
                <a:solidFill>
                  <a:schemeClr val="tx1"/>
                </a:solidFill>
              </a:rPr>
              <a:t>The </a:t>
            </a:r>
            <a:r>
              <a:rPr lang="en-US" sz="3528" dirty="0" smtClean="0">
                <a:solidFill>
                  <a:schemeClr val="tx1"/>
                </a:solidFill>
              </a:rPr>
              <a:t>The </a:t>
            </a:r>
            <a:r>
              <a:rPr lang="en-US" sz="3528" dirty="0">
                <a:solidFill>
                  <a:schemeClr val="tx1"/>
                </a:solidFill>
              </a:rPr>
              <a:t>Role of Associations</a:t>
            </a: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616099" y="2091734"/>
            <a:ext cx="3378385" cy="3351204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tx1"/>
                </a:solidFill>
              </a:rPr>
              <a:t>SwissMEM</a:t>
            </a:r>
            <a:r>
              <a:rPr lang="en-US" sz="1400" dirty="0">
                <a:solidFill>
                  <a:schemeClr val="tx1"/>
                </a:solidFill>
              </a:rPr>
              <a:t> is Switzerland’s Engineering and Manufacturing Association:</a:t>
            </a:r>
          </a:p>
          <a:p>
            <a:pPr marL="210026" indent="-210026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Identify competencies</a:t>
            </a:r>
          </a:p>
          <a:p>
            <a:pPr marL="546068" lvl="1" indent="-210026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Re-evaluate every 5 years</a:t>
            </a:r>
          </a:p>
          <a:p>
            <a:pPr marL="210026" indent="-210026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Develop training guides and assessments</a:t>
            </a:r>
          </a:p>
          <a:p>
            <a:pPr marL="546068" lvl="1" indent="-210026"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Recognized by Confederation for VET Diploma and Baccalaureate Degrees</a:t>
            </a:r>
          </a:p>
          <a:p>
            <a:pPr marL="210026" indent="-210026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Assist in development of apprenticeships</a:t>
            </a:r>
          </a:p>
          <a:p>
            <a:pPr marL="210026" indent="-210026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Support trainers within companies</a:t>
            </a:r>
          </a:p>
          <a:p>
            <a:pPr marL="210026" indent="-210026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Build and support intercompany training centers and other industry specific schools</a:t>
            </a:r>
          </a:p>
          <a:p>
            <a:pPr marL="210026" indent="-210026">
              <a:buFont typeface="Arial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6683" y="1568450"/>
            <a:ext cx="4331361" cy="389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8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7" y="1355615"/>
            <a:ext cx="2632422" cy="1164986"/>
          </a:xfrm>
        </p:spPr>
        <p:txBody>
          <a:bodyPr>
            <a:normAutofit fontScale="90000"/>
          </a:bodyPr>
          <a:lstStyle/>
          <a:p>
            <a:r>
              <a:rPr lang="en-US" smtClean="0"/>
              <a:t>Apprenticeships </a:t>
            </a:r>
            <a:r>
              <a:rPr lang="en-US" dirty="0"/>
              <a:t>at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584575" y="1127532"/>
            <a:ext cx="4760764" cy="4372618"/>
          </a:xfrm>
          <a:prstGeom prst="rect">
            <a:avLst/>
          </a:prstGeom>
        </p:spPr>
        <p:txBody>
          <a:bodyPr vert="horz" lIns="67211" tIns="33605" rIns="67211" bIns="33605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0026" indent="-210026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Manufacturer of high precision automated assembly machines</a:t>
            </a:r>
          </a:p>
          <a:p>
            <a:pPr marL="210026" indent="-210026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North American Headquarters in Englewood, CO (near Centennial Airport)</a:t>
            </a:r>
          </a:p>
          <a:p>
            <a:pPr marL="210026" indent="-210026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World Headquarters in small town of </a:t>
            </a:r>
            <a:r>
              <a:rPr lang="en-US" sz="1800" dirty="0" err="1">
                <a:solidFill>
                  <a:schemeClr val="tx1"/>
                </a:solidFill>
              </a:rPr>
              <a:t>Boudry</a:t>
            </a:r>
            <a:r>
              <a:rPr lang="en-US" sz="1800" dirty="0">
                <a:solidFill>
                  <a:schemeClr val="tx1"/>
                </a:solidFill>
              </a:rPr>
              <a:t>, Switzerland.</a:t>
            </a:r>
          </a:p>
          <a:p>
            <a:pPr marL="546068" lvl="1" indent="-210026"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No manufacturing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specific schools near by- created apprenticeship program internally</a:t>
            </a:r>
          </a:p>
          <a:p>
            <a:pPr marL="210026" indent="-210026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1/3 of machining production floor is dedicated to apprenticeship training</a:t>
            </a:r>
          </a:p>
          <a:p>
            <a:pPr marL="210026" indent="-210026"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Only spend a couple months on manual machines at age 15/16 then move on to all CNC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72" y="2287231"/>
            <a:ext cx="1960309" cy="466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67"/>
          <a:stretch/>
        </p:blipFill>
        <p:spPr>
          <a:xfrm>
            <a:off x="44816" y="3106830"/>
            <a:ext cx="2878845" cy="164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9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3538" y="972353"/>
            <a:ext cx="2087389" cy="117618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28"/>
              <a:t>Center for Young Professionals in Banking </a:t>
            </a:r>
            <a:endParaRPr lang="en-US" sz="3528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85282" y="2261937"/>
            <a:ext cx="2890297" cy="3038832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0026" indent="-210026">
              <a:buFont typeface="Arial" charset="0"/>
              <a:buChar char="•"/>
            </a:pPr>
            <a:r>
              <a:rPr lang="en-US" sz="1400" dirty="0"/>
              <a:t>Created in partnership by 5 major banks including Credit Suisse and UBS and the Swiss Banker Association</a:t>
            </a:r>
          </a:p>
          <a:p>
            <a:pPr marL="210026" indent="-210026">
              <a:buFont typeface="Arial" charset="0"/>
              <a:buChar char="•"/>
            </a:pPr>
            <a:r>
              <a:rPr lang="en-US" sz="1400" dirty="0"/>
              <a:t>Founded in 2003</a:t>
            </a:r>
          </a:p>
          <a:p>
            <a:pPr marL="210026" indent="-210026">
              <a:buFont typeface="Arial" charset="0"/>
              <a:buChar char="•"/>
            </a:pPr>
            <a:r>
              <a:rPr lang="en-US" sz="1400" dirty="0"/>
              <a:t>70% of all new bankers attend CYP</a:t>
            </a:r>
          </a:p>
          <a:p>
            <a:pPr marL="210026" indent="-210026">
              <a:buFont typeface="Arial" charset="0"/>
              <a:buChar char="•"/>
            </a:pPr>
            <a:r>
              <a:rPr lang="en-US" sz="1400" dirty="0"/>
              <a:t>Provide training to apprentices that are learning to underwrite loans at age 16</a:t>
            </a:r>
          </a:p>
          <a:p>
            <a:pPr marL="210026" indent="-210026">
              <a:buFont typeface="Arial" charset="0"/>
              <a:buChar char="•"/>
            </a:pPr>
            <a:r>
              <a:rPr lang="en-US" sz="1400" dirty="0"/>
              <a:t>Offers career coaching to students prior to apprenticeship</a:t>
            </a:r>
          </a:p>
          <a:p>
            <a:pPr marL="210026" indent="-210026">
              <a:buFont typeface="Arial" charset="0"/>
              <a:buChar char="•"/>
            </a:pPr>
            <a:r>
              <a:rPr lang="en-US" sz="1400" dirty="0"/>
              <a:t>Provides assistance to member businesses for internal training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292" y="1620539"/>
            <a:ext cx="3790543" cy="15793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28" y="1086227"/>
            <a:ext cx="1306876" cy="765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593" y="3528764"/>
            <a:ext cx="4022409" cy="169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UNDODONOTDELETE" val="0"/>
  <p:tag name="THINKCELLPRESENTATIONDONOTDELETE" val="&lt;?xml version=&quot;1.0&quot; encoding=&quot;UTF-16&quot; standalone=&quot;yes&quot;?&gt;&#10;&lt;root reqver=&quot;21047&quot;&gt;&lt;version val=&quot;2325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-%1-%Y&lt;/m_strFormatTime&gt;&lt;/m_precDefaultDate&gt;&lt;m_precDefaultYear/&gt;&lt;m_precDefaultQuarter/&gt;&lt;m_precDefaultMonth/&gt;&lt;m_precDefaultWeek/&gt;&lt;m_precDefaultDay/&gt;&lt;m_mruColor&gt;&lt;m_vecMRU length=&quot;11&quot;&gt;&lt;elem m_fUsage=&quot;2.33899519509000030000E+000&quot;&gt;&lt;m_msothmcolidx val=&quot;0&quot;/&gt;&lt;m_rgb r=&quot;0&quot; g=&quot;54&quot; b=&quot;90&quot;/&gt;&lt;m_ppcolschidx tagver0=&quot;23004&quot; tagname0=&quot;m_ppcolschidxUNRECOGNIZED&quot; val=&quot;0&quot;/&gt;&lt;m_nBrightness val=&quot;0&quot;/&gt;&lt;/elem&gt;&lt;elem m_fUsage=&quot;1.69011944010000010000E+000&quot;&gt;&lt;m_msothmcolidx val=&quot;0&quot;/&gt;&lt;m_rgb r=&quot;57&quot; g=&quot;75&quot; b=&quot;86&quot;/&gt;&lt;m_ppcolschidx tagver0=&quot;23004&quot; tagname0=&quot;m_ppcolschidxUNRECOGNIZED&quot; val=&quot;0&quot;/&gt;&lt;m_nBrightness val=&quot;0&quot;/&gt;&lt;/elem&gt;&lt;elem m_fUsage=&quot;1.65610000000000010000E+000&quot;&gt;&lt;m_msothmcolidx val=&quot;0&quot;/&gt;&lt;m_rgb r=&quot;0&quot; g=&quot;74&quot; b=&quot;7d&quot;/&gt;&lt;m_ppcolschidx tagver0=&quot;23004&quot; tagname0=&quot;m_ppcolschidxUNRECOGNIZED&quot; val=&quot;0&quot;/&gt;&lt;m_nBrightness val=&quot;0&quot;/&gt;&lt;/elem&gt;&lt;elem m_fUsage=&quot;1.49049000000000010000E+000&quot;&gt;&lt;m_msothmcolidx val=&quot;0&quot;/&gt;&lt;m_rgb r=&quot;4d&quot; g=&quot;24&quot; b=&quot;5d&quot;/&gt;&lt;m_ppcolschidx tagver0=&quot;23004&quot; tagname0=&quot;m_ppcolschidxUNRECOGNIZED&quot; val=&quot;0&quot;/&gt;&lt;m_nBrightness val=&quot;0&quot;/&gt;&lt;/elem&gt;&lt;elem m_fUsage=&quot;5.86564551594812360000E-001&quot;&gt;&lt;m_msothmcolidx val=&quot;0&quot;/&gt;&lt;m_rgb r=&quot;7d&quot; g=&quot;9a&quot; b=&quot;aa&quot;/&gt;&lt;m_ppcolschidx tagver0=&quot;23004&quot; tagname0=&quot;m_ppcolschidxUNRECOGNIZED&quot; val=&quot;0&quot;/&gt;&lt;m_nBrightness val=&quot;0&quot;/&gt;&lt;/elem&gt;&lt;elem m_fUsage=&quot;5.36616119313900080000E-001&quot;&gt;&lt;m_msothmcolidx val=&quot;0&quot;/&gt;&lt;m_rgb r=&quot;ff&quot; g=&quot;0&quot; b=&quot;0&quot;/&gt;&lt;m_ppcolschidx tagver0=&quot;23004&quot; tagname0=&quot;m_ppcolschidxUNRECOGNIZED&quot; val=&quot;0&quot;/&gt;&lt;m_nBrightness val=&quot;0&quot;/&gt;&lt;/elem&gt;&lt;elem m_fUsage=&quot;5.22757584388313990000E-001&quot;&gt;&lt;m_msothmcolidx val=&quot;0&quot;/&gt;&lt;m_rgb r=&quot;9a&quot; g=&quot;b9&quot; b=&quot;1e&quot;/&gt;&lt;m_ppcolschidx tagver0=&quot;23004&quot; tagname0=&quot;m_ppcolschidxUNRECOGNIZED&quot; val=&quot;0&quot;/&gt;&lt;m_nBrightness val=&quot;0&quot;/&gt;&lt;/elem&gt;&lt;elem m_fUsage=&quot;3.62407490689775290000E-001&quot;&gt;&lt;m_msothmcolidx val=&quot;0&quot;/&gt;&lt;m_rgb r=&quot;80&quot; g=&quot;64&quot; b=&quot;a2&quot;/&gt;&lt;m_ppcolschidx tagver0=&quot;23004&quot; tagname0=&quot;m_ppcolschidxUNRECOGNIZED&quot; val=&quot;0&quot;/&gt;&lt;m_nBrightness val=&quot;0&quot;/&gt;&lt;/elem&gt;&lt;elem m_fUsage=&quot;3.08534367626482680000E-001&quot;&gt;&lt;m_msothmcolidx val=&quot;0&quot;/&gt;&lt;m_rgb r=&quot;0&quot; g=&quot;9a&quot; b=&quot;a6&quot;/&gt;&lt;m_ppcolschidx tagver0=&quot;23004&quot; tagname0=&quot;m_ppcolschidxUNRECOGNIZED&quot; val=&quot;0&quot;/&gt;&lt;m_nBrightness val=&quot;0&quot;/&gt;&lt;/elem&gt;&lt;elem m_fUsage=&quot;9.94360502751985430000E-002&quot;&gt;&lt;m_msothmcolidx val=&quot;0&quot;/&gt;&lt;m_rgb r=&quot;0&quot; g=&quot;ad&quot; b=&quot;ef&quot;/&gt;&lt;m_ppcolschidx tagver0=&quot;23004&quot; tagname0=&quot;m_ppcolschidxUNRECOGNIZED&quot; val=&quot;0&quot;/&gt;&lt;m_nBrightness val=&quot;0&quot;/&gt;&lt;/elem&gt;&lt;elem m_fUsage=&quot;6.46108188922667890000E-002&quot;&gt;&lt;m_msothmcolidx val=&quot;0&quot;/&gt;&lt;m_rgb r=&quot;0&quot; g=&quot;6a&quot; b=&quot;93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ISNEWSLIDENUMBER" val="False"/>
  <p:tag name="PREVIOUSNAME" val="C:\Users\Zach Neumann\Documents\BASIC\201603215 BASIC Pitch Doc v17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ZxnbyMv0qOSJ45mUAQb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zVIeDL1Ue3oIa405mpo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7TD0d0_EOMKZPJF.nwd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kj2sVrV0WGDFgD3VwSc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apFlIFtkGXir0h4Avpf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.NLJL1pEe0FwM5OKHVV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8WGVtaXhEuqxYbyRksCr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pSdE5nqEmnmDz2PdGtg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8WkpHb2uUqXOhDaVyHIo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tUH8s9KkOTT0WhBJO9r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RGpuwtPUmowDSaDU9E3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gdCoRiMEOK5S0t_PiJz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.UaXna8EuKRC.6uLf7h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ahPnbHREWZl71qRgNRg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s286eN7lkelV6Negfti7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ZmTDaTV0GQMo_FP05FM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l_OrdvV0GbR7cOqqzBA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iBUUV17kyJLDFvZUrMz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KdddcoGEOLUPLgKUHLp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hbhNRtnME.UVUqCfur8H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.Gjtd8wke6bfEsguIzv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wA2dmia0uyOQesF8ryD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selXM9ME.VZ0qQKyZ_h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bfuZEEZE.OtBAzbALCl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nlqCYFq0CGl.J0J5bT0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GvxBNsHKEOf0c_9IaHVi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RTaAjHyEygaBEjBnBUj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KlLsHRpEa7IrD_MiysI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YQH1yzwESFzq0sMHumH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0BQybcCaE.Y8C0zX1qiZ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eZHPgMBA0SF6uY4pmLb6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9akkKtQUadybbR2tzab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irm Format - English (US)">
  <a:themeElements>
    <a:clrScheme name="Custom 279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F2F2F2"/>
      </a:accent1>
      <a:accent2>
        <a:srgbClr val="0070C0"/>
      </a:accent2>
      <a:accent3>
        <a:srgbClr val="7D9AAA"/>
      </a:accent3>
      <a:accent4>
        <a:srgbClr val="66307C"/>
      </a:accent4>
      <a:accent5>
        <a:srgbClr val="009AA6"/>
      </a:accent5>
      <a:accent6>
        <a:srgbClr val="92D050"/>
      </a:accent6>
      <a:hlink>
        <a:srgbClr val="0066CC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Firm Format - English (US)" id="{EAC5EF4B-70F8-4D10-9379-45E30AADA438}" vid="{22D5582C-07FE-4E2D-BF40-F8817E22A1A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4880</TotalTime>
  <Words>2140</Words>
  <Application>Microsoft Office PowerPoint</Application>
  <PresentationFormat>Custom</PresentationFormat>
  <Paragraphs>305</Paragraphs>
  <Slides>21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Firm Format - English (US)</vt:lpstr>
      <vt:lpstr>think-cell Slide</vt:lpstr>
      <vt:lpstr>Chart</vt:lpstr>
      <vt:lpstr>Swiss Apprenticeship Model</vt:lpstr>
      <vt:lpstr>Swiss Profile</vt:lpstr>
      <vt:lpstr>Apprenticeship System</vt:lpstr>
      <vt:lpstr>PowerPoint Presentation</vt:lpstr>
      <vt:lpstr>PowerPoint Presentation</vt:lpstr>
      <vt:lpstr>System Elements</vt:lpstr>
      <vt:lpstr>PowerPoint Presentation</vt:lpstr>
      <vt:lpstr>Apprenticeships at </vt:lpstr>
      <vt:lpstr>PowerPoint Presentation</vt:lpstr>
      <vt:lpstr>Business ROI</vt:lpstr>
      <vt:lpstr>PowerPoint Presentation</vt:lpstr>
      <vt:lpstr>BASIC: Adapting the Model for Colorado</vt:lpstr>
      <vt:lpstr>Colorado’s businesses struggle to fill key positions, raising the cost of finding and hiring critical talent</vt:lpstr>
      <vt:lpstr>Colorado’s traditional education system leaves some students without a clear and integrated path into the workforce</vt:lpstr>
      <vt:lpstr>BASIC links Colorado’s emerging talent with businesses through meaningful apprentice roles and career exploration</vt:lpstr>
      <vt:lpstr>BASIC gives Colorado businesses the tools they need to develop a highly skilled workforce</vt:lpstr>
      <vt:lpstr>BASIC matches talent development to talent need and puts business in the driver’s seat</vt:lpstr>
      <vt:lpstr>BASIC is positioned to play a key role in Colorado's emerging workforce development ecosystem</vt:lpstr>
      <vt:lpstr>Leading businesses across the state have partnered  with BASIC </vt:lpstr>
      <vt:lpstr>Over the next 10 years, BASIC will evolve from the pilot phase to national leadership in talent development</vt:lpstr>
      <vt:lpstr>Thank you for your time.  Please email info@basic.org for more information </vt:lpstr>
    </vt:vector>
  </TitlesOfParts>
  <Company>McK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Priyadharsini Gurusa</dc:creator>
  <cp:lastModifiedBy>CCLD</cp:lastModifiedBy>
  <cp:revision>811</cp:revision>
  <cp:lastPrinted>2016-03-15T03:20:53Z</cp:lastPrinted>
  <dcterms:created xsi:type="dcterms:W3CDTF">2016-03-15T02:14:31Z</dcterms:created>
  <dcterms:modified xsi:type="dcterms:W3CDTF">2016-08-03T13:33:21Z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Date</vt:lpwstr>
  </property>
  <property fmtid="{D5CDD505-2E9C-101B-9397-08002B2CF9AE}" pid="6" name="docid">
    <vt:lpwstr/>
  </property>
  <property fmtid="{D5CDD505-2E9C-101B-9397-08002B2CF9AE}" pid="7" name="Office2010EditCount">
    <vt:lpwstr>1</vt:lpwstr>
  </property>
  <property fmtid="{D5CDD505-2E9C-101B-9397-08002B2CF9AE}" pid="8" name="Office2003EditCount">
    <vt:lpwstr>0</vt:lpwstr>
  </property>
  <property fmtid="{D5CDD505-2E9C-101B-9397-08002B2CF9AE}" pid="9" name="LastEditedOfficeVersion">
    <vt:lpwstr>Office2010</vt:lpwstr>
  </property>
  <property fmtid="{D5CDD505-2E9C-101B-9397-08002B2CF9AE}" pid="10" name="Office2010WasSaved">
    <vt:lpwstr>1</vt:lpwstr>
  </property>
</Properties>
</file>